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17" r:id="rId2"/>
    <p:sldId id="257" r:id="rId3"/>
    <p:sldId id="289" r:id="rId4"/>
    <p:sldId id="315" r:id="rId5"/>
    <p:sldId id="285" r:id="rId6"/>
    <p:sldId id="258" r:id="rId7"/>
    <p:sldId id="287" r:id="rId8"/>
    <p:sldId id="288" r:id="rId9"/>
    <p:sldId id="259" r:id="rId10"/>
    <p:sldId id="279" r:id="rId11"/>
    <p:sldId id="280" r:id="rId12"/>
    <p:sldId id="277" r:id="rId13"/>
    <p:sldId id="281" r:id="rId14"/>
    <p:sldId id="282" r:id="rId15"/>
    <p:sldId id="260" r:id="rId16"/>
    <p:sldId id="268" r:id="rId17"/>
    <p:sldId id="283" r:id="rId18"/>
    <p:sldId id="284" r:id="rId19"/>
    <p:sldId id="265" r:id="rId20"/>
    <p:sldId id="266" r:id="rId21"/>
    <p:sldId id="264" r:id="rId22"/>
    <p:sldId id="316" r:id="rId23"/>
    <p:sldId id="276" r:id="rId24"/>
    <p:sldId id="269" r:id="rId25"/>
    <p:sldId id="263" r:id="rId26"/>
    <p:sldId id="270" r:id="rId27"/>
    <p:sldId id="272" r:id="rId28"/>
    <p:sldId id="271" r:id="rId29"/>
    <p:sldId id="273" r:id="rId30"/>
    <p:sldId id="274" r:id="rId31"/>
    <p:sldId id="298" r:id="rId32"/>
    <p:sldId id="262" r:id="rId33"/>
    <p:sldId id="261" r:id="rId34"/>
    <p:sldId id="295" r:id="rId35"/>
    <p:sldId id="297" r:id="rId36"/>
    <p:sldId id="291" r:id="rId37"/>
    <p:sldId id="292" r:id="rId38"/>
    <p:sldId id="293" r:id="rId39"/>
    <p:sldId id="294" r:id="rId40"/>
    <p:sldId id="303" r:id="rId41"/>
    <p:sldId id="314" r:id="rId42"/>
    <p:sldId id="302" r:id="rId43"/>
    <p:sldId id="300" r:id="rId44"/>
    <p:sldId id="301" r:id="rId45"/>
    <p:sldId id="306" r:id="rId46"/>
    <p:sldId id="307" r:id="rId47"/>
    <p:sldId id="308" r:id="rId48"/>
    <p:sldId id="309" r:id="rId49"/>
    <p:sldId id="310" r:id="rId50"/>
    <p:sldId id="311" r:id="rId51"/>
    <p:sldId id="267" r:id="rId5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33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2759EC9-0C27-43C0-9E71-328927E598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 xmlns:a16="http://schemas.microsoft.com/office/drawing/2014/main" id="{2EA0B45E-FE3F-492C-8918-F26D2AB23D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 xmlns:a16="http://schemas.microsoft.com/office/drawing/2014/main" id="{237DD14B-E02D-4296-BC38-6AA795EDC06F}"/>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5" name="Footer Placeholder 4">
            <a:extLst>
              <a:ext uri="{FF2B5EF4-FFF2-40B4-BE49-F238E27FC236}">
                <a16:creationId xmlns="" xmlns:a16="http://schemas.microsoft.com/office/drawing/2014/main" id="{D689A9C0-7800-45FB-BD65-55AFD5EA55B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8C727BAF-1165-461E-AC71-DA16DBBF0B67}"/>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8101045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AE4E4E-918A-4C1E-A350-40ABAC219EE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C2A87C18-E67B-4890-B189-1B5A5A3AD4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4D80B5C2-7A62-4594-8AE6-89A1DFE41D78}"/>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5" name="Footer Placeholder 4">
            <a:extLst>
              <a:ext uri="{FF2B5EF4-FFF2-40B4-BE49-F238E27FC236}">
                <a16:creationId xmlns="" xmlns:a16="http://schemas.microsoft.com/office/drawing/2014/main" id="{634B6B31-D3D7-4D4B-8240-5010016612F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79697D72-91BD-4B87-BDDE-1DC6B5C63E6A}"/>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4866047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1E7870B-4411-487F-AA2F-9AA124A01C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 xmlns:a16="http://schemas.microsoft.com/office/drawing/2014/main" id="{A9AB08A9-4293-4486-8EF2-EC6AFD06C7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8557F3E5-4D7E-4C7A-A64F-9936330B30DA}"/>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5" name="Footer Placeholder 4">
            <a:extLst>
              <a:ext uri="{FF2B5EF4-FFF2-40B4-BE49-F238E27FC236}">
                <a16:creationId xmlns="" xmlns:a16="http://schemas.microsoft.com/office/drawing/2014/main" id="{8D88EB5B-A82E-4067-96B0-E78DD8754D8B}"/>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0CC83820-3F4E-4C1C-9892-980339840ADC}"/>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2440315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171DEF8-A686-4283-A566-2E536D647E6D}"/>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F7F2864F-460A-40FA-9943-4B279A2480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 xmlns:a16="http://schemas.microsoft.com/office/drawing/2014/main" id="{5E512174-1A9B-4476-B05B-BBB9281EBD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 xmlns:a16="http://schemas.microsoft.com/office/drawing/2014/main" id="{868D883C-DAD3-440A-9657-CF20D6A158A1}"/>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6" name="Footer Placeholder 5">
            <a:extLst>
              <a:ext uri="{FF2B5EF4-FFF2-40B4-BE49-F238E27FC236}">
                <a16:creationId xmlns="" xmlns:a16="http://schemas.microsoft.com/office/drawing/2014/main" id="{1F74028E-D62F-4531-AD25-1F94133DA4CE}"/>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 xmlns:a16="http://schemas.microsoft.com/office/drawing/2014/main" id="{B530393A-0AF4-49D3-A5C1-902993578E4C}"/>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1609043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7E1874E-9975-4EB3-8133-2E32CE962CB6}"/>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 xmlns:a16="http://schemas.microsoft.com/office/drawing/2014/main" id="{3A023E4B-B5BB-4B38-B05F-5BCD91288F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53839036-045F-4F23-BAF5-3E050DAF48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 xmlns:a16="http://schemas.microsoft.com/office/drawing/2014/main" id="{ED441AF6-1EB5-486D-A532-A5FB112512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1C8CBF4-E2F2-4A97-8702-8ADE920BC3D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 xmlns:a16="http://schemas.microsoft.com/office/drawing/2014/main" id="{7DBEC946-57F3-4864-923B-9254FF96F0C2}"/>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8" name="Footer Placeholder 7">
            <a:extLst>
              <a:ext uri="{FF2B5EF4-FFF2-40B4-BE49-F238E27FC236}">
                <a16:creationId xmlns="" xmlns:a16="http://schemas.microsoft.com/office/drawing/2014/main" id="{E8D9396C-D85A-4A0A-BEBD-09D613A70E51}"/>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 xmlns:a16="http://schemas.microsoft.com/office/drawing/2014/main" id="{7D644A2E-7984-474D-8A5D-18DD34F0D53A}"/>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1268006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4431036-863A-4DBD-8D85-880103530FA4}"/>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 xmlns:a16="http://schemas.microsoft.com/office/drawing/2014/main" id="{BC8B85DD-CD80-4AEE-87EE-3F61F8070883}"/>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4" name="Footer Placeholder 3">
            <a:extLst>
              <a:ext uri="{FF2B5EF4-FFF2-40B4-BE49-F238E27FC236}">
                <a16:creationId xmlns="" xmlns:a16="http://schemas.microsoft.com/office/drawing/2014/main" id="{D0E26F7A-7045-4910-AC52-28F4F2C39D48}"/>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 xmlns:a16="http://schemas.microsoft.com/office/drawing/2014/main" id="{47FA6151-7106-4A3B-939F-0EADE3FBF2DB}"/>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3118776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270D5770-5FD2-4AEF-8767-3C98CE6E93B0}"/>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3" name="Footer Placeholder 2">
            <a:extLst>
              <a:ext uri="{FF2B5EF4-FFF2-40B4-BE49-F238E27FC236}">
                <a16:creationId xmlns="" xmlns:a16="http://schemas.microsoft.com/office/drawing/2014/main" id="{C61E6DF4-E282-4AC6-A61A-5D95CD877387}"/>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 xmlns:a16="http://schemas.microsoft.com/office/drawing/2014/main" id="{97207A77-4F3A-45B7-8451-4E5571101F39}"/>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2206268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34F934B-4C2F-4D66-8480-CDDE8E9967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1214E631-75B7-4291-8DE9-FFEC7F6BBA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 xmlns:a16="http://schemas.microsoft.com/office/drawing/2014/main" id="{2E10B66D-7786-4083-87F0-59FA4239F1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92B7126A-87EF-41A6-AFB7-90C55A0D1D41}"/>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6" name="Footer Placeholder 5">
            <a:extLst>
              <a:ext uri="{FF2B5EF4-FFF2-40B4-BE49-F238E27FC236}">
                <a16:creationId xmlns="" xmlns:a16="http://schemas.microsoft.com/office/drawing/2014/main" id="{591E7653-1426-441F-A79A-038B0CF51F53}"/>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 xmlns:a16="http://schemas.microsoft.com/office/drawing/2014/main" id="{90DA2200-CDE5-4919-B5A5-53EBEA449FBC}"/>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2885876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65346DA-A3DF-46C4-9F58-76481AD04B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 xmlns:a16="http://schemas.microsoft.com/office/drawing/2014/main" id="{A7C70015-5F89-455E-B47F-5048F7DFF7D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 xmlns:a16="http://schemas.microsoft.com/office/drawing/2014/main" id="{203E27BC-A0DC-46E3-B149-0D8130D654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1C42FA8E-53F6-474B-960C-8FD0E5AEAF37}"/>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6" name="Footer Placeholder 5">
            <a:extLst>
              <a:ext uri="{FF2B5EF4-FFF2-40B4-BE49-F238E27FC236}">
                <a16:creationId xmlns="" xmlns:a16="http://schemas.microsoft.com/office/drawing/2014/main" id="{2C1E5BB4-182B-42A1-9531-33D35FFCCD41}"/>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 xmlns:a16="http://schemas.microsoft.com/office/drawing/2014/main" id="{F0682FCC-AA11-4CF8-828D-902FB25E780D}"/>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2007815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1129E9-BDFA-4710-8DA3-B8B7AE3BCE72}"/>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 xmlns:a16="http://schemas.microsoft.com/office/drawing/2014/main" id="{6C248727-C6A3-4380-9ADB-E8708CCC0D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00DE7B02-26E5-4BB7-8777-FDEB4044380C}"/>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5" name="Footer Placeholder 4">
            <a:extLst>
              <a:ext uri="{FF2B5EF4-FFF2-40B4-BE49-F238E27FC236}">
                <a16:creationId xmlns="" xmlns:a16="http://schemas.microsoft.com/office/drawing/2014/main" id="{3C8DA5AA-ADEE-42A3-9618-0A943BA93CB3}"/>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125FF960-11DD-4901-ACE5-FE08D18021A1}"/>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1666085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CD7CB5AC-5028-4372-9DC5-A62CD9C0835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 xmlns:a16="http://schemas.microsoft.com/office/drawing/2014/main" id="{B76EF05B-44D5-4DD6-99AC-C49A87DC3DB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579DC466-EA3A-49BB-B887-7075C1C8A1D3}"/>
              </a:ext>
            </a:extLst>
          </p:cNvPr>
          <p:cNvSpPr>
            <a:spLocks noGrp="1"/>
          </p:cNvSpPr>
          <p:nvPr>
            <p:ph type="dt" sz="half" idx="10"/>
          </p:nvPr>
        </p:nvSpPr>
        <p:spPr/>
        <p:txBody>
          <a:bodyPr/>
          <a:lstStyle/>
          <a:p>
            <a:fld id="{C7EAD1EC-BA35-4E8E-8854-AADEF36EFA1F}" type="datetimeFigureOut">
              <a:rPr lang="id-ID" smtClean="0"/>
              <a:pPr/>
              <a:t>19/10/2026</a:t>
            </a:fld>
            <a:endParaRPr lang="id-ID"/>
          </a:p>
        </p:txBody>
      </p:sp>
      <p:sp>
        <p:nvSpPr>
          <p:cNvPr id="5" name="Footer Placeholder 4">
            <a:extLst>
              <a:ext uri="{FF2B5EF4-FFF2-40B4-BE49-F238E27FC236}">
                <a16:creationId xmlns="" xmlns:a16="http://schemas.microsoft.com/office/drawing/2014/main" id="{65A0E7E1-AB46-4528-8067-5CA37FE494BD}"/>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B01D16D0-A8B7-4083-9DF8-9D31056019F5}"/>
              </a:ext>
            </a:extLst>
          </p:cNvPr>
          <p:cNvSpPr>
            <a:spLocks noGrp="1"/>
          </p:cNvSpPr>
          <p:nvPr>
            <p:ph type="sldNum" sz="quarter" idx="12"/>
          </p:nvPr>
        </p:nvSpPr>
        <p:spPr/>
        <p:txBody>
          <a:bodyPr/>
          <a:lstStyle/>
          <a:p>
            <a:fld id="{E7D048C5-D1A9-49CA-832A-7AAF9EFD0692}" type="slidenum">
              <a:rPr lang="id-ID" smtClean="0"/>
              <a:pPr/>
              <a:t>‹#›</a:t>
            </a:fld>
            <a:endParaRPr lang="id-ID"/>
          </a:p>
        </p:txBody>
      </p:sp>
    </p:spTree>
    <p:extLst>
      <p:ext uri="{BB962C8B-B14F-4D97-AF65-F5344CB8AC3E}">
        <p14:creationId xmlns:p14="http://schemas.microsoft.com/office/powerpoint/2010/main" val="66285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803DD8F9-4CED-44E1-92F9-886985DFC6D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 xmlns:a16="http://schemas.microsoft.com/office/drawing/2014/main" id="{416A50F1-5072-4392-A034-53BD1ACED9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17E949DF-B9CF-4800-98F9-0B21977D74A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EAD1EC-BA35-4E8E-8854-AADEF36EFA1F}" type="datetimeFigureOut">
              <a:rPr lang="id-ID" smtClean="0"/>
              <a:pPr/>
              <a:t>19/10/2026</a:t>
            </a:fld>
            <a:endParaRPr lang="id-ID"/>
          </a:p>
        </p:txBody>
      </p:sp>
      <p:sp>
        <p:nvSpPr>
          <p:cNvPr id="5" name="Footer Placeholder 4">
            <a:extLst>
              <a:ext uri="{FF2B5EF4-FFF2-40B4-BE49-F238E27FC236}">
                <a16:creationId xmlns="" xmlns:a16="http://schemas.microsoft.com/office/drawing/2014/main" id="{A82A70BD-C409-4744-9945-44D1CF384AC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 xmlns:a16="http://schemas.microsoft.com/office/drawing/2014/main" id="{2B02C881-7D04-446A-9A79-861B84B1CE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D048C5-D1A9-49CA-832A-7AAF9EFD0692}" type="slidenum">
              <a:rPr lang="id-ID" smtClean="0"/>
              <a:pPr/>
              <a:t>‹#›</a:t>
            </a:fld>
            <a:endParaRPr lang="id-ID"/>
          </a:p>
        </p:txBody>
      </p:sp>
    </p:spTree>
    <p:extLst>
      <p:ext uri="{BB962C8B-B14F-4D97-AF65-F5344CB8AC3E}">
        <p14:creationId xmlns:p14="http://schemas.microsoft.com/office/powerpoint/2010/main" val="37300502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s://www.gurugeografi.id/2017/07/perbedaan-peta-topografi-peta.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255714" y="190182"/>
            <a:ext cx="11765598" cy="6478842"/>
          </a:xfrm>
          <a:prstGeom prst="rect">
            <a:avLst/>
          </a:prstGeom>
          <a:noFill/>
        </p:spPr>
      </p:pic>
    </p:spTree>
    <p:extLst>
      <p:ext uri="{BB962C8B-B14F-4D97-AF65-F5344CB8AC3E}">
        <p14:creationId xmlns:p14="http://schemas.microsoft.com/office/powerpoint/2010/main" val="11030058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87AEA9-DFCE-454F-B6E8-2CC5B5B317F7}"/>
              </a:ext>
            </a:extLst>
          </p:cNvPr>
          <p:cNvSpPr>
            <a:spLocks noGrp="1"/>
          </p:cNvSpPr>
          <p:nvPr>
            <p:ph type="title"/>
          </p:nvPr>
        </p:nvSpPr>
        <p:spPr/>
        <p:txBody>
          <a:bodyPr>
            <a:normAutofit fontScale="90000"/>
          </a:bodyPr>
          <a:lstStyle/>
          <a:p>
            <a:pPr>
              <a:lnSpc>
                <a:spcPct val="107000"/>
              </a:lnSpc>
              <a:spcAft>
                <a:spcPts val="0"/>
              </a:spcAft>
            </a:pPr>
            <a:r>
              <a:rPr lang="id-ID" b="1" dirty="0">
                <a:solidFill>
                  <a:srgbClr val="333333"/>
                </a:solidFill>
                <a:latin typeface="Cambria" panose="02040503050406030204" pitchFamily="18" charset="0"/>
                <a:ea typeface="Times New Roman" panose="02020603050405020304" pitchFamily="18" charset="0"/>
                <a:cs typeface="Arial" panose="020B0604020202020204" pitchFamily="34" charset="0"/>
              </a:rPr>
              <a:t/>
            </a:r>
            <a:br>
              <a:rPr lang="id-ID" b="1" dirty="0">
                <a:solidFill>
                  <a:srgbClr val="333333"/>
                </a:solidFill>
                <a:latin typeface="Cambria" panose="02040503050406030204" pitchFamily="18" charset="0"/>
                <a:ea typeface="Times New Roman" panose="02020603050405020304" pitchFamily="18" charset="0"/>
                <a:cs typeface="Arial" panose="020B0604020202020204" pitchFamily="34" charset="0"/>
              </a:rPr>
            </a:br>
            <a:r>
              <a:rPr lang="en-US" b="1" dirty="0">
                <a:solidFill>
                  <a:srgbClr val="333333"/>
                </a:solidFill>
                <a:latin typeface="Cambria" panose="02040503050406030204" pitchFamily="18" charset="0"/>
                <a:ea typeface="Times New Roman" panose="02020603050405020304" pitchFamily="18" charset="0"/>
                <a:cs typeface="Arial" panose="020B0604020202020204" pitchFamily="34" charset="0"/>
              </a:rPr>
              <a:t>GARIS KONTUR</a:t>
            </a:r>
            <a:r>
              <a:rPr lang="id-ID" sz="3200" dirty="0">
                <a:latin typeface="Calibri" panose="020F0502020204030204" pitchFamily="34" charset="0"/>
                <a:ea typeface="Calibri" panose="020F0502020204030204" pitchFamily="34" charset="0"/>
                <a:cs typeface="Times New Roman" panose="02020603050405020304" pitchFamily="18" charset="0"/>
              </a:rPr>
              <a:t/>
            </a:r>
            <a:br>
              <a:rPr lang="id-ID" sz="3200" dirty="0">
                <a:latin typeface="Calibri" panose="020F0502020204030204" pitchFamily="34" charset="0"/>
                <a:ea typeface="Calibri" panose="020F0502020204030204" pitchFamily="34" charset="0"/>
                <a:cs typeface="Times New Roman" panose="02020603050405020304" pitchFamily="18" charset="0"/>
              </a:rPr>
            </a:br>
            <a:endParaRPr lang="id-ID" dirty="0"/>
          </a:p>
        </p:txBody>
      </p:sp>
      <p:sp>
        <p:nvSpPr>
          <p:cNvPr id="3" name="Content Placeholder 2">
            <a:extLst>
              <a:ext uri="{FF2B5EF4-FFF2-40B4-BE49-F238E27FC236}">
                <a16:creationId xmlns="" xmlns:a16="http://schemas.microsoft.com/office/drawing/2014/main" id="{530DDAF6-453F-42E2-A80A-45E487B5CFCB}"/>
              </a:ext>
            </a:extLst>
          </p:cNvPr>
          <p:cNvSpPr>
            <a:spLocks noGrp="1"/>
          </p:cNvSpPr>
          <p:nvPr>
            <p:ph idx="1"/>
          </p:nvPr>
        </p:nvSpPr>
        <p:spPr>
          <a:xfrm>
            <a:off x="838200" y="1690688"/>
            <a:ext cx="6837218" cy="4486275"/>
          </a:xfrm>
        </p:spPr>
        <p:txBody>
          <a:bodyPr/>
          <a:lstStyle/>
          <a:p>
            <a:r>
              <a:rPr lang="id-ID" dirty="0"/>
              <a:t>Kontur adalah garis pada peta yang menghubungkan tempat-tempat yang memilki ketinggian yang sama.</a:t>
            </a:r>
          </a:p>
          <a:p>
            <a:endParaRPr lang="id-ID" dirty="0"/>
          </a:p>
          <a:p>
            <a:r>
              <a:rPr lang="id-ID" dirty="0"/>
              <a:t>Countur interval (Ci) atau interval kontur merupakan jarak antara dua garis kontur yang berdekatan. Atau, selisih antara satu garis kontur dengn garis kontur yang lain.</a:t>
            </a:r>
          </a:p>
          <a:p>
            <a:endParaRPr lang="id-ID" dirty="0"/>
          </a:p>
        </p:txBody>
      </p:sp>
      <p:pic>
        <p:nvPicPr>
          <p:cNvPr id="15362" name="Picture 2" descr="Peta Topografi: Pengertian, Cara Membaca, dan Manfaatnya - Insan Pelajar">
            <a:extLst>
              <a:ext uri="{FF2B5EF4-FFF2-40B4-BE49-F238E27FC236}">
                <a16:creationId xmlns="" xmlns:a16="http://schemas.microsoft.com/office/drawing/2014/main" id="{B9B98955-CEDD-4A17-AE2C-AC078D5DAC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87491" y="365125"/>
            <a:ext cx="4530436" cy="5811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4158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B28C01C-1DE7-4E39-A6F9-2CAF69BAEB99}"/>
              </a:ext>
            </a:extLst>
          </p:cNvPr>
          <p:cNvSpPr>
            <a:spLocks noGrp="1"/>
          </p:cNvSpPr>
          <p:nvPr>
            <p:ph type="title"/>
          </p:nvPr>
        </p:nvSpPr>
        <p:spPr>
          <a:xfrm>
            <a:off x="568036" y="221673"/>
            <a:ext cx="10785764" cy="568037"/>
          </a:xfrm>
        </p:spPr>
        <p:txBody>
          <a:bodyPr>
            <a:normAutofit fontScale="90000"/>
          </a:bodyPr>
          <a:lstStyle/>
          <a:p>
            <a:r>
              <a:rPr lang="id-ID" dirty="0"/>
              <a:t>Membuat Kontur</a:t>
            </a:r>
          </a:p>
        </p:txBody>
      </p:sp>
      <p:sp>
        <p:nvSpPr>
          <p:cNvPr id="3" name="Content Placeholder 2">
            <a:extLst>
              <a:ext uri="{FF2B5EF4-FFF2-40B4-BE49-F238E27FC236}">
                <a16:creationId xmlns="" xmlns:a16="http://schemas.microsoft.com/office/drawing/2014/main" id="{F4D4B6A1-D8D4-45ED-9393-586FECD38776}"/>
              </a:ext>
            </a:extLst>
          </p:cNvPr>
          <p:cNvSpPr>
            <a:spLocks noGrp="1"/>
          </p:cNvSpPr>
          <p:nvPr>
            <p:ph idx="1"/>
          </p:nvPr>
        </p:nvSpPr>
        <p:spPr>
          <a:xfrm>
            <a:off x="415637" y="789710"/>
            <a:ext cx="11526982" cy="5703164"/>
          </a:xfrm>
        </p:spPr>
        <p:txBody>
          <a:bodyPr>
            <a:normAutofit fontScale="25000" lnSpcReduction="20000"/>
          </a:bodyPr>
          <a:lstStyle/>
          <a:p>
            <a:pPr marL="0" indent="0">
              <a:lnSpc>
                <a:spcPct val="120000"/>
              </a:lnSpc>
              <a:spcAft>
                <a:spcPts val="1200"/>
              </a:spcAft>
              <a:buNone/>
            </a:pPr>
            <a:r>
              <a:rPr lang="id-ID" sz="7200" dirty="0"/>
              <a:t>Dengan demikian kontur yang dibuat antara kontur yang satu dengan kontur yang lain yang berdekatan selisihnya 2,5 m. Sedangkan untuk menentukan besaran angka kontur disesuaikan dengan ketinggian yang ada dan diambil angka yang utuh atau bulat, misalnya angka puluhan atau ratusan tergantung dari besarnya interval kontur yang dikehendaki. Misalnya interval kontur 2,5 m atau 5 m atau 25 m dan penyebaran titik ketinggian yang ada 74,35 sampai dengan 253,62 m, maka besarnya angka kontur untuk interval kontur 2,5 m maka besarnya garis kontur yang dibuat adalah : 75 m, 77,50 m, 80 m, 82,5 m, 85m, 87,5 m, 90 m dan seterusnya, sedangkan untuk interval konturnya 5 m, maka besarnya kontur yang dibuat adalah : 75 m, 80 m, 85 m, 90 m , 95 m, 100 m dan seterusnya, sedangkan untuk interval konturnya 25 m, maka besarnya kontur yang dibuat adalah : 75 m, 100 m, 125 m, 150 m, 175 m, 200 m dan seterusnya.</a:t>
            </a:r>
          </a:p>
          <a:p>
            <a:pPr marL="0" indent="0">
              <a:lnSpc>
                <a:spcPct val="120000"/>
              </a:lnSpc>
              <a:spcBef>
                <a:spcPts val="600"/>
              </a:spcBef>
              <a:spcAft>
                <a:spcPts val="1200"/>
              </a:spcAft>
              <a:buNone/>
            </a:pPr>
            <a:r>
              <a:rPr lang="id-ID" sz="8000" b="1" dirty="0"/>
              <a:t>Cara penarikan kontur dilakukan dengan cara perkiraan (interpolasi) antara besarnya nilai</a:t>
            </a:r>
          </a:p>
          <a:p>
            <a:pPr marL="0" indent="0">
              <a:lnSpc>
                <a:spcPct val="120000"/>
              </a:lnSpc>
              <a:spcBef>
                <a:spcPts val="600"/>
              </a:spcBef>
              <a:spcAft>
                <a:spcPts val="1200"/>
              </a:spcAft>
              <a:buNone/>
            </a:pPr>
            <a:r>
              <a:rPr lang="id-ID" sz="8000" dirty="0"/>
              <a:t>titik-titik ketinggian yang ada dengan besarnya nilai kontur yang ditarik, artinya antara dua titik ketinggian dapat dilewati beberapa kontur, tetapi dapat juga tidak ada kontur yang melewati dua titik ketinggian atau lebih. Jadi semakin besar perbedaan angka ketinggian antara dua buah titik ketinggian tersebut, maka semakin banyak dan rapat kontur yang melalui kedua titik tersebut, yang berarti daerah tersebut lerengnya terjal, sebaliknya semakin kecil perbedaan angka ketinggian antara dua buah titik ketinggian tersebut, maka semakin sedikit dan jarang kontur yang ada, berarti daerah tersebut lerengnya landai atau datar. Dengan demikian, dari peta kontur tersebut, kita dapat membaca bentuk medan (relief) dari daerah yang digambarkan dari kontur tersebut, apakah daerah tersebut berlereng terjal (berbukit, bergunung), bergelombang, landai atau datar</a:t>
            </a:r>
          </a:p>
        </p:txBody>
      </p:sp>
    </p:spTree>
    <p:extLst>
      <p:ext uri="{BB962C8B-B14F-4D97-AF65-F5344CB8AC3E}">
        <p14:creationId xmlns:p14="http://schemas.microsoft.com/office/powerpoint/2010/main" val="2421414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Garis Kontur: Pengertian, Peraturan, serta Cara Membuat dan Membacanya -  Insan Pelajar">
            <a:extLst>
              <a:ext uri="{FF2B5EF4-FFF2-40B4-BE49-F238E27FC236}">
                <a16:creationId xmlns="" xmlns:a16="http://schemas.microsoft.com/office/drawing/2014/main" id="{5D4DAA4B-4143-4C95-8C08-3CA3B5B343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82" y="0"/>
            <a:ext cx="11998036" cy="69688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48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C37C41B-285B-440C-A360-D904C8C14AE9}"/>
              </a:ext>
            </a:extLst>
          </p:cNvPr>
          <p:cNvSpPr>
            <a:spLocks noGrp="1"/>
          </p:cNvSpPr>
          <p:nvPr>
            <p:ph type="title"/>
          </p:nvPr>
        </p:nvSpPr>
        <p:spPr>
          <a:xfrm>
            <a:off x="838200" y="365126"/>
            <a:ext cx="10515600" cy="315912"/>
          </a:xfrm>
        </p:spPr>
        <p:txBody>
          <a:bodyPr>
            <a:normAutofit fontScale="90000"/>
          </a:bodyPr>
          <a:lstStyle/>
          <a:p>
            <a:r>
              <a:rPr lang="id-ID" dirty="0"/>
              <a:t/>
            </a:r>
            <a:br>
              <a:rPr lang="id-ID" dirty="0"/>
            </a:br>
            <a:r>
              <a:rPr lang="id-ID" dirty="0"/>
              <a:t>Garis Kontur</a:t>
            </a:r>
            <a:br>
              <a:rPr lang="id-ID" dirty="0"/>
            </a:br>
            <a:endParaRPr lang="id-ID" dirty="0"/>
          </a:p>
        </p:txBody>
      </p:sp>
      <p:sp>
        <p:nvSpPr>
          <p:cNvPr id="3" name="Content Placeholder 2">
            <a:extLst>
              <a:ext uri="{FF2B5EF4-FFF2-40B4-BE49-F238E27FC236}">
                <a16:creationId xmlns="" xmlns:a16="http://schemas.microsoft.com/office/drawing/2014/main" id="{CF9C06E9-364A-4943-9C57-F6E9E0336255}"/>
              </a:ext>
            </a:extLst>
          </p:cNvPr>
          <p:cNvSpPr>
            <a:spLocks noGrp="1"/>
          </p:cNvSpPr>
          <p:nvPr>
            <p:ph idx="1"/>
          </p:nvPr>
        </p:nvSpPr>
        <p:spPr>
          <a:xfrm>
            <a:off x="838200" y="831273"/>
            <a:ext cx="7946015" cy="5345690"/>
          </a:xfrm>
        </p:spPr>
        <p:txBody>
          <a:bodyPr>
            <a:normAutofit fontScale="85000" lnSpcReduction="20000"/>
          </a:bodyPr>
          <a:lstStyle/>
          <a:p>
            <a:r>
              <a:rPr lang="id-ID" dirty="0"/>
              <a:t>Salah satu unsur yang penting pada suatu peta topografi adalah informasi tentang tinggi suatu tempat terhadap rujukan tertentu. Untuk menyajikan variasi ketinggian suatu tempat pada peta topografi, umumnya digunakan garis kontur (contour-lin).</a:t>
            </a:r>
          </a:p>
          <a:p>
            <a:r>
              <a:rPr lang="id-ID" dirty="0"/>
              <a:t>Garis kontur adalah garis yang menghubungkan titik-titik dengan ketinggian sama. Nama lain garis kontur adalah garis tranches, garis tinggi dan garis lengkung horisontal.</a:t>
            </a:r>
          </a:p>
          <a:p>
            <a:r>
              <a:rPr lang="id-ID" dirty="0"/>
              <a:t>Garis kontur + 25 m, artinya garis kontur ini menghubungkan titik-titik yang mempunyai ketinggian sama + 25 m terhadap referensi tinggi tertentu.</a:t>
            </a:r>
          </a:p>
          <a:p>
            <a:endParaRPr lang="id-ID" dirty="0"/>
          </a:p>
          <a:p>
            <a:r>
              <a:rPr lang="id-ID" dirty="0"/>
              <a:t>Garis kontur dapat dibentuk dengan membuat proyeksi tegak garis-garis perpotongan bidang mendatar dengan permukaan bumi ke bidang mendatar peta. Karena peta umumnya dibuat dengan skala tertentu, maka bentuk garis kontur ini juga akan mengalami pengecilan sesuai skala peta.</a:t>
            </a:r>
          </a:p>
        </p:txBody>
      </p:sp>
      <p:pic>
        <p:nvPicPr>
          <p:cNvPr id="4" name="Picture 3">
            <a:extLst>
              <a:ext uri="{FF2B5EF4-FFF2-40B4-BE49-F238E27FC236}">
                <a16:creationId xmlns="" xmlns:a16="http://schemas.microsoft.com/office/drawing/2014/main" id="{7CE0C8DE-6ED0-425A-84E4-462E1CF5B5D3}"/>
              </a:ext>
            </a:extLst>
          </p:cNvPr>
          <p:cNvPicPr>
            <a:picLocks noChangeAspect="1"/>
          </p:cNvPicPr>
          <p:nvPr/>
        </p:nvPicPr>
        <p:blipFill>
          <a:blip r:embed="rId2"/>
          <a:stretch>
            <a:fillRect/>
          </a:stretch>
        </p:blipFill>
        <p:spPr>
          <a:xfrm>
            <a:off x="8784216" y="1690688"/>
            <a:ext cx="3116840" cy="3754148"/>
          </a:xfrm>
          <a:prstGeom prst="rect">
            <a:avLst/>
          </a:prstGeom>
        </p:spPr>
      </p:pic>
    </p:spTree>
    <p:extLst>
      <p:ext uri="{BB962C8B-B14F-4D97-AF65-F5344CB8AC3E}">
        <p14:creationId xmlns:p14="http://schemas.microsoft.com/office/powerpoint/2010/main" val="2265273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B5D468-12E8-4D38-8FC3-86F8F5F1A2CB}"/>
              </a:ext>
            </a:extLst>
          </p:cNvPr>
          <p:cNvSpPr>
            <a:spLocks noGrp="1"/>
          </p:cNvSpPr>
          <p:nvPr>
            <p:ph type="title"/>
          </p:nvPr>
        </p:nvSpPr>
        <p:spPr>
          <a:xfrm>
            <a:off x="838200" y="365126"/>
            <a:ext cx="10515600" cy="881784"/>
          </a:xfrm>
        </p:spPr>
        <p:txBody>
          <a:bodyPr>
            <a:normAutofit fontScale="90000"/>
          </a:bodyPr>
          <a:lstStyle/>
          <a:p>
            <a:pPr fontAlgn="base">
              <a:lnSpc>
                <a:spcPct val="107000"/>
              </a:lnSpc>
              <a:spcAft>
                <a:spcPts val="0"/>
              </a:spcAft>
            </a:pPr>
            <a:r>
              <a:rPr lang="id-ID" b="1" dirty="0">
                <a:solidFill>
                  <a:srgbClr val="333333"/>
                </a:solidFill>
                <a:latin typeface="Cambria" panose="02040503050406030204" pitchFamily="18" charset="0"/>
                <a:ea typeface="Times New Roman" panose="02020603050405020304" pitchFamily="18" charset="0"/>
                <a:cs typeface="Arial" panose="020B0604020202020204" pitchFamily="34" charset="0"/>
              </a:rPr>
              <a:t/>
            </a:r>
            <a:br>
              <a:rPr lang="id-ID" b="1" dirty="0">
                <a:solidFill>
                  <a:srgbClr val="333333"/>
                </a:solidFill>
                <a:latin typeface="Cambria" panose="02040503050406030204" pitchFamily="18" charset="0"/>
                <a:ea typeface="Times New Roman" panose="02020603050405020304" pitchFamily="18" charset="0"/>
                <a:cs typeface="Arial" panose="020B0604020202020204" pitchFamily="34" charset="0"/>
              </a:rPr>
            </a:br>
            <a:r>
              <a:rPr lang="id-ID" b="1" dirty="0">
                <a:solidFill>
                  <a:srgbClr val="333333"/>
                </a:solidFill>
                <a:latin typeface="Cambria" panose="02040503050406030204" pitchFamily="18" charset="0"/>
                <a:ea typeface="Times New Roman" panose="02020603050405020304" pitchFamily="18" charset="0"/>
                <a:cs typeface="Arial" panose="020B0604020202020204" pitchFamily="34" charset="0"/>
              </a:rPr>
              <a:t>Ciri-ciri garis kontur:</a:t>
            </a:r>
            <a:r>
              <a:rPr lang="id-ID" sz="3200" dirty="0">
                <a:latin typeface="Calibri" panose="020F0502020204030204" pitchFamily="34" charset="0"/>
                <a:ea typeface="Calibri" panose="020F0502020204030204" pitchFamily="34" charset="0"/>
                <a:cs typeface="Times New Roman" panose="02020603050405020304" pitchFamily="18" charset="0"/>
              </a:rPr>
              <a:t/>
            </a:r>
            <a:br>
              <a:rPr lang="id-ID" sz="3200" dirty="0">
                <a:latin typeface="Calibri" panose="020F0502020204030204" pitchFamily="34" charset="0"/>
                <a:ea typeface="Calibri" panose="020F0502020204030204" pitchFamily="34" charset="0"/>
                <a:cs typeface="Times New Roman" panose="02020603050405020304" pitchFamily="18" charset="0"/>
              </a:rPr>
            </a:br>
            <a:endParaRPr lang="id-ID" dirty="0"/>
          </a:p>
        </p:txBody>
      </p:sp>
      <p:sp>
        <p:nvSpPr>
          <p:cNvPr id="3" name="Content Placeholder 2">
            <a:extLst>
              <a:ext uri="{FF2B5EF4-FFF2-40B4-BE49-F238E27FC236}">
                <a16:creationId xmlns="" xmlns:a16="http://schemas.microsoft.com/office/drawing/2014/main" id="{47F16B56-571C-4424-9A80-115F370DBE10}"/>
              </a:ext>
            </a:extLst>
          </p:cNvPr>
          <p:cNvSpPr>
            <a:spLocks noGrp="1"/>
          </p:cNvSpPr>
          <p:nvPr>
            <p:ph idx="1"/>
          </p:nvPr>
        </p:nvSpPr>
        <p:spPr>
          <a:xfrm>
            <a:off x="838200" y="1136074"/>
            <a:ext cx="7890164" cy="4930053"/>
          </a:xfrm>
        </p:spPr>
        <p:txBody>
          <a:bodyPr>
            <a:normAutofit lnSpcReduction="10000"/>
          </a:bodyPr>
          <a:lstStyle/>
          <a:p>
            <a:pPr marL="360363" indent="-360363">
              <a:buAutoNum type="arabicPeriod"/>
            </a:pPr>
            <a:r>
              <a:rPr lang="id-ID" sz="1800" dirty="0"/>
              <a:t>Garis kontur tidak berpotongan dengan garis kontur yang lain atau atau diluar peta.(Garis tidak berpotongan)</a:t>
            </a:r>
          </a:p>
          <a:p>
            <a:pPr marL="360363" indent="-360363">
              <a:buNone/>
            </a:pPr>
            <a:r>
              <a:rPr lang="id-ID" sz="1800" dirty="0"/>
              <a:t>2.   Satuan garis kontur adalah meter.(Angka kontur diberikan dalam satuan meter</a:t>
            </a:r>
          </a:p>
          <a:p>
            <a:pPr marL="360363" indent="-360363">
              <a:buNone/>
            </a:pPr>
            <a:r>
              <a:rPr lang="id-ID" sz="1800" dirty="0"/>
              <a:t>3	Garis kontur yang bergerigi menandai bahwa daerah terdapat lembah atau depresi.</a:t>
            </a:r>
          </a:p>
          <a:p>
            <a:pPr marL="360363" indent="-360363">
              <a:buAutoNum type="arabicPeriod" startAt="4"/>
            </a:pPr>
            <a:r>
              <a:rPr lang="id-ID" sz="1800" dirty="0"/>
              <a:t>Satu garis menunjukan satu ketinggian (</a:t>
            </a:r>
            <a:r>
              <a:rPr lang="fi-FI" sz="1800" dirty="0"/>
              <a:t>Satu garis kontur mewakili satu ketinggian tertentu.</a:t>
            </a:r>
          </a:p>
          <a:p>
            <a:pPr marL="360363" indent="-360363">
              <a:buAutoNum type="arabicPeriod" startAt="4"/>
            </a:pPr>
            <a:r>
              <a:rPr lang="id-ID" sz="1800" dirty="0"/>
              <a:t>Garis kontur rapat = daerah terjal/curam</a:t>
            </a:r>
          </a:p>
          <a:p>
            <a:pPr marL="360363" indent="-360363">
              <a:buAutoNum type="arabicPeriod" startAt="4"/>
            </a:pPr>
            <a:r>
              <a:rPr lang="id-ID" sz="1800" dirty="0"/>
              <a:t>Garis kontur renggang = daerah landai</a:t>
            </a:r>
          </a:p>
          <a:p>
            <a:pPr marL="360363" indent="-360363">
              <a:buAutoNum type="arabicPeriod" startAt="4"/>
            </a:pPr>
            <a:r>
              <a:rPr lang="id-ID" sz="1800" dirty="0"/>
              <a:t>Angka kontur menunjukkan contur interval (CI) yaitu jarak antara dua garis kontur</a:t>
            </a:r>
          </a:p>
          <a:p>
            <a:pPr marL="360363" indent="-360363">
              <a:buAutoNum type="arabicPeriod" startAt="4"/>
            </a:pPr>
            <a:r>
              <a:rPr lang="id-ID" sz="1800" dirty="0"/>
              <a:t>Garis kontur yang semakin rapat menunjukkan bahwa relief pada permukaan bumi tersebut curam. Sebaliknya, garis kontur yang semakin renggang menunjukkan bahwa relief pada permukaan bumi tersebut semakin landai.</a:t>
            </a:r>
          </a:p>
          <a:p>
            <a:pPr marL="360363" indent="-360363">
              <a:buAutoNum type="arabicPeriod" startAt="4"/>
            </a:pPr>
            <a:r>
              <a:rPr lang="id-ID" sz="1800" dirty="0"/>
              <a:t> Setiap garis kontur yang ber‐ spasi seragam (uniformly spaced contour) menunjukkan suatu ketinggian yang pada umumnya sama.</a:t>
            </a:r>
          </a:p>
          <a:p>
            <a:pPr marL="360363" indent="-360363">
              <a:buAutoNum type="arabicPeriod" startAt="4"/>
            </a:pPr>
            <a:endParaRPr lang="id-ID" sz="1800" dirty="0"/>
          </a:p>
          <a:p>
            <a:endParaRPr lang="id-ID" dirty="0"/>
          </a:p>
        </p:txBody>
      </p:sp>
      <p:pic>
        <p:nvPicPr>
          <p:cNvPr id="4" name="Picture 3">
            <a:extLst>
              <a:ext uri="{FF2B5EF4-FFF2-40B4-BE49-F238E27FC236}">
                <a16:creationId xmlns="" xmlns:a16="http://schemas.microsoft.com/office/drawing/2014/main" id="{339E5E32-523C-450E-A7BF-549EA04EEE74}"/>
              </a:ext>
            </a:extLst>
          </p:cNvPr>
          <p:cNvPicPr>
            <a:picLocks noChangeAspect="1"/>
          </p:cNvPicPr>
          <p:nvPr/>
        </p:nvPicPr>
        <p:blipFill>
          <a:blip r:embed="rId2"/>
          <a:stretch>
            <a:fillRect/>
          </a:stretch>
        </p:blipFill>
        <p:spPr>
          <a:xfrm>
            <a:off x="8970554" y="1543071"/>
            <a:ext cx="3048264" cy="3771858"/>
          </a:xfrm>
          <a:prstGeom prst="rect">
            <a:avLst/>
          </a:prstGeom>
        </p:spPr>
      </p:pic>
    </p:spTree>
    <p:extLst>
      <p:ext uri="{BB962C8B-B14F-4D97-AF65-F5344CB8AC3E}">
        <p14:creationId xmlns:p14="http://schemas.microsoft.com/office/powerpoint/2010/main" val="4025614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7290D775-E25F-41C3-885B-21936AA968E8}"/>
              </a:ext>
            </a:extLst>
          </p:cNvPr>
          <p:cNvSpPr>
            <a:spLocks noGrp="1"/>
          </p:cNvSpPr>
          <p:nvPr>
            <p:ph idx="1"/>
          </p:nvPr>
        </p:nvSpPr>
        <p:spPr>
          <a:xfrm>
            <a:off x="838201" y="651164"/>
            <a:ext cx="6005944" cy="5525799"/>
          </a:xfrm>
        </p:spPr>
        <p:txBody>
          <a:bodyPr>
            <a:normAutofit fontScale="85000" lnSpcReduction="20000"/>
          </a:bodyPr>
          <a:lstStyle/>
          <a:p>
            <a:pPr marL="0" indent="0">
              <a:buNone/>
              <a:tabLst>
                <a:tab pos="539750" algn="l"/>
              </a:tabLst>
            </a:pPr>
            <a:r>
              <a:rPr lang="id-ID" dirty="0"/>
              <a:t>10. Garis kontur berharga lebih rendah 	mengelilingi garis kontur yang lebih 	tinggi.</a:t>
            </a:r>
          </a:p>
          <a:p>
            <a:pPr marL="0" indent="0">
              <a:buNone/>
              <a:tabLst>
                <a:tab pos="442913" algn="l"/>
              </a:tabLst>
            </a:pPr>
            <a:r>
              <a:rPr lang="id-ID" dirty="0"/>
              <a:t>11. Garis kontur tidak berpotongan dan 	tidak bercabang.</a:t>
            </a:r>
          </a:p>
          <a:p>
            <a:pPr marL="0" indent="0">
              <a:buNone/>
              <a:tabLst>
                <a:tab pos="442913" algn="l"/>
              </a:tabLst>
            </a:pPr>
            <a:r>
              <a:rPr lang="id-ID" dirty="0"/>
              <a:t>12. Interval kontur biasanya 1/2000 kali 	skala peta.</a:t>
            </a:r>
          </a:p>
          <a:p>
            <a:pPr marL="0" indent="0">
              <a:buNone/>
              <a:tabLst>
                <a:tab pos="442913" algn="l"/>
              </a:tabLst>
            </a:pPr>
            <a:r>
              <a:rPr lang="id-ID" dirty="0"/>
              <a:t>13. Rangkaian garis kontur yang rapat 	menandakan permukaan bumi yang 	curam/terjal, sebaliknya yang 		renggang menandakan permukaan 	bumi yang landai.</a:t>
            </a:r>
          </a:p>
          <a:p>
            <a:pPr marL="0" indent="0">
              <a:buNone/>
              <a:tabLst>
                <a:tab pos="442913" algn="l"/>
              </a:tabLst>
            </a:pPr>
            <a:r>
              <a:rPr lang="id-ID" dirty="0"/>
              <a:t>14. Rangkaian garis kontur yang berbentuk 	huruf “U” menandakan punggungan 	gunung.</a:t>
            </a:r>
          </a:p>
          <a:p>
            <a:pPr marL="442913" indent="-442913">
              <a:buNone/>
              <a:tabLst>
                <a:tab pos="263525" algn="l"/>
                <a:tab pos="442913" algn="l"/>
              </a:tabLst>
            </a:pPr>
            <a:r>
              <a:rPr lang="id-ID" dirty="0"/>
              <a:t>15. Rangkaian garis kontur yang berbentuk huruf “V” terbalik menandakan 	suatu lembah/jurang</a:t>
            </a:r>
          </a:p>
        </p:txBody>
      </p:sp>
      <p:pic>
        <p:nvPicPr>
          <p:cNvPr id="4" name="Picture 3">
            <a:extLst>
              <a:ext uri="{FF2B5EF4-FFF2-40B4-BE49-F238E27FC236}">
                <a16:creationId xmlns="" xmlns:a16="http://schemas.microsoft.com/office/drawing/2014/main" id="{AC9F70C2-6C86-4DAC-BE6E-A455A946BF8D}"/>
              </a:ext>
            </a:extLst>
          </p:cNvPr>
          <p:cNvPicPr>
            <a:picLocks noChangeAspect="1"/>
          </p:cNvPicPr>
          <p:nvPr/>
        </p:nvPicPr>
        <p:blipFill>
          <a:blip r:embed="rId2"/>
          <a:stretch>
            <a:fillRect/>
          </a:stretch>
        </p:blipFill>
        <p:spPr>
          <a:xfrm>
            <a:off x="6844145" y="1454726"/>
            <a:ext cx="5015346" cy="4488873"/>
          </a:xfrm>
          <a:prstGeom prst="rect">
            <a:avLst/>
          </a:prstGeom>
        </p:spPr>
      </p:pic>
    </p:spTree>
    <p:extLst>
      <p:ext uri="{BB962C8B-B14F-4D97-AF65-F5344CB8AC3E}">
        <p14:creationId xmlns:p14="http://schemas.microsoft.com/office/powerpoint/2010/main" val="731066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C694527-9E1D-4E32-B577-EBAFC19505C8}"/>
              </a:ext>
            </a:extLst>
          </p:cNvPr>
          <p:cNvSpPr>
            <a:spLocks noGrp="1"/>
          </p:cNvSpPr>
          <p:nvPr>
            <p:ph type="title"/>
          </p:nvPr>
        </p:nvSpPr>
        <p:spPr>
          <a:xfrm>
            <a:off x="838200" y="365126"/>
            <a:ext cx="10515600" cy="687820"/>
          </a:xfrm>
        </p:spPr>
        <p:txBody>
          <a:bodyPr>
            <a:normAutofit fontScale="90000"/>
          </a:bodyPr>
          <a:lstStyle/>
          <a:p>
            <a:r>
              <a:rPr lang="id-ID" dirty="0"/>
              <a:t>Interval Kontur</a:t>
            </a:r>
          </a:p>
        </p:txBody>
      </p:sp>
      <p:sp>
        <p:nvSpPr>
          <p:cNvPr id="3" name="Content Placeholder 2">
            <a:extLst>
              <a:ext uri="{FF2B5EF4-FFF2-40B4-BE49-F238E27FC236}">
                <a16:creationId xmlns="" xmlns:a16="http://schemas.microsoft.com/office/drawing/2014/main" id="{299E99FA-1AB3-4AA0-AD5B-8829B3B00A28}"/>
              </a:ext>
            </a:extLst>
          </p:cNvPr>
          <p:cNvSpPr>
            <a:spLocks noGrp="1"/>
          </p:cNvSpPr>
          <p:nvPr>
            <p:ph idx="1"/>
          </p:nvPr>
        </p:nvSpPr>
        <p:spPr>
          <a:xfrm>
            <a:off x="581890" y="1052946"/>
            <a:ext cx="10945092" cy="5124017"/>
          </a:xfrm>
        </p:spPr>
        <p:txBody>
          <a:bodyPr>
            <a:normAutofit/>
          </a:bodyPr>
          <a:lstStyle/>
          <a:p>
            <a:r>
              <a:rPr lang="id-ID" dirty="0"/>
              <a:t>Interval kontur adalah jarak tegak antara dua garis kontur yang berdekatan. Jadi juga merupakan jarak antara dua bidang mendatar yang berdekatan. Pada suatu peta topografi interval kontur dibuat sama, berbanding terbalik dengan skala peta. Semakin besar skala peta, jadi semakin banyak informasi yang tersajikan, interval kontur semakin kecil.</a:t>
            </a:r>
          </a:p>
          <a:p>
            <a:r>
              <a:rPr lang="id-ID" dirty="0"/>
              <a:t>Indeks kontur adalah garis kontur yang penyajiannya ditonjolkan setiap kelipatan interval kontur tertentu; mis. Setiap 10 m atau yang lainnya. Rumus untuk menentukan interval kontur pada suatu peta topografi adalah:</a:t>
            </a:r>
          </a:p>
          <a:p>
            <a:r>
              <a:rPr lang="id-ID" dirty="0"/>
              <a:t>Interval Kontur =    1/2000 x skala peta</a:t>
            </a:r>
          </a:p>
        </p:txBody>
      </p:sp>
    </p:spTree>
    <p:extLst>
      <p:ext uri="{BB962C8B-B14F-4D97-AF65-F5344CB8AC3E}">
        <p14:creationId xmlns:p14="http://schemas.microsoft.com/office/powerpoint/2010/main" val="1881257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A44C769-507E-486F-97CC-25BCA0CF7A15}"/>
              </a:ext>
            </a:extLst>
          </p:cNvPr>
          <p:cNvSpPr>
            <a:spLocks noGrp="1"/>
          </p:cNvSpPr>
          <p:nvPr>
            <p:ph type="title"/>
          </p:nvPr>
        </p:nvSpPr>
        <p:spPr/>
        <p:txBody>
          <a:bodyPr/>
          <a:lstStyle/>
          <a:p>
            <a:r>
              <a:rPr lang="id-ID" dirty="0"/>
              <a:t>MENGHITUNG GARIS KONTUR </a:t>
            </a:r>
          </a:p>
        </p:txBody>
      </p:sp>
      <p:sp>
        <p:nvSpPr>
          <p:cNvPr id="3" name="Content Placeholder 2">
            <a:extLst>
              <a:ext uri="{FF2B5EF4-FFF2-40B4-BE49-F238E27FC236}">
                <a16:creationId xmlns="" xmlns:a16="http://schemas.microsoft.com/office/drawing/2014/main" id="{777C4694-9FC9-43A7-8913-3E13614D9ED6}"/>
              </a:ext>
            </a:extLst>
          </p:cNvPr>
          <p:cNvSpPr>
            <a:spLocks noGrp="1"/>
          </p:cNvSpPr>
          <p:nvPr>
            <p:ph idx="1"/>
          </p:nvPr>
        </p:nvSpPr>
        <p:spPr>
          <a:xfrm>
            <a:off x="1343891" y="2863633"/>
            <a:ext cx="10009909" cy="2207131"/>
          </a:xfrm>
        </p:spPr>
        <p:txBody>
          <a:bodyPr/>
          <a:lstStyle/>
          <a:p>
            <a:pPr>
              <a:buFont typeface="Wingdings" panose="05000000000000000000" pitchFamily="2" charset="2"/>
              <a:buChar char="v"/>
              <a:tabLst>
                <a:tab pos="539750" algn="l"/>
              </a:tabLst>
            </a:pPr>
            <a:r>
              <a:rPr lang="id-ID" dirty="0"/>
              <a:t>. Menghitung skala dengan diketahui besar Ci</a:t>
            </a:r>
          </a:p>
          <a:p>
            <a:pPr>
              <a:buFont typeface="Wingdings" panose="05000000000000000000" pitchFamily="2" charset="2"/>
              <a:buChar char="v"/>
              <a:tabLst>
                <a:tab pos="539750" algn="l"/>
              </a:tabLst>
            </a:pPr>
            <a:r>
              <a:rPr lang="id-ID" dirty="0"/>
              <a:t>.  Menghitung Ci dengan diketahui skala</a:t>
            </a:r>
          </a:p>
          <a:p>
            <a:pPr>
              <a:buFont typeface="Wingdings" panose="05000000000000000000" pitchFamily="2" charset="2"/>
              <a:buChar char="v"/>
              <a:tabLst>
                <a:tab pos="539750" algn="l"/>
              </a:tabLst>
            </a:pPr>
            <a:r>
              <a:rPr lang="id-ID" dirty="0"/>
              <a:t>.  Menghitung titik ketinggian yang melewati beberapa kontur</a:t>
            </a:r>
          </a:p>
          <a:p>
            <a:pPr>
              <a:buFont typeface="Wingdings" panose="05000000000000000000" pitchFamily="2" charset="2"/>
              <a:buChar char="v"/>
              <a:tabLst>
                <a:tab pos="539750" algn="l"/>
              </a:tabLst>
            </a:pPr>
            <a:r>
              <a:rPr lang="id-ID" dirty="0"/>
              <a:t>.  Menghitung kemiringan lereng</a:t>
            </a:r>
          </a:p>
          <a:p>
            <a:endParaRPr lang="id-ID" dirty="0"/>
          </a:p>
        </p:txBody>
      </p:sp>
      <p:pic>
        <p:nvPicPr>
          <p:cNvPr id="5" name="Picture 4">
            <a:extLst>
              <a:ext uri="{FF2B5EF4-FFF2-40B4-BE49-F238E27FC236}">
                <a16:creationId xmlns="" xmlns:a16="http://schemas.microsoft.com/office/drawing/2014/main" id="{F2EC7F71-E487-4E56-B87C-B2FDCC7C6749}"/>
              </a:ext>
            </a:extLst>
          </p:cNvPr>
          <p:cNvPicPr>
            <a:picLocks noChangeAspect="1"/>
          </p:cNvPicPr>
          <p:nvPr/>
        </p:nvPicPr>
        <p:blipFill>
          <a:blip r:embed="rId2"/>
          <a:stretch>
            <a:fillRect/>
          </a:stretch>
        </p:blipFill>
        <p:spPr>
          <a:xfrm>
            <a:off x="1579418" y="1538070"/>
            <a:ext cx="6802582" cy="1135857"/>
          </a:xfrm>
          <a:prstGeom prst="rect">
            <a:avLst/>
          </a:prstGeom>
        </p:spPr>
      </p:pic>
    </p:spTree>
    <p:extLst>
      <p:ext uri="{BB962C8B-B14F-4D97-AF65-F5344CB8AC3E}">
        <p14:creationId xmlns:p14="http://schemas.microsoft.com/office/powerpoint/2010/main" val="1346276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5CCB667-6A64-47BE-B604-0FFFED354A47}"/>
              </a:ext>
            </a:extLst>
          </p:cNvPr>
          <p:cNvSpPr>
            <a:spLocks noGrp="1"/>
          </p:cNvSpPr>
          <p:nvPr>
            <p:ph type="title"/>
          </p:nvPr>
        </p:nvSpPr>
        <p:spPr/>
        <p:txBody>
          <a:bodyPr>
            <a:normAutofit/>
          </a:bodyPr>
          <a:lstStyle/>
          <a:p>
            <a:r>
              <a:rPr lang="fi-FI" sz="3600" dirty="0"/>
              <a:t>Rumus Ketinggian dan Skala pada Peta Topografi</a:t>
            </a:r>
            <a:endParaRPr lang="id-ID" sz="3600" dirty="0"/>
          </a:p>
        </p:txBody>
      </p:sp>
      <p:sp>
        <p:nvSpPr>
          <p:cNvPr id="3" name="Content Placeholder 2">
            <a:extLst>
              <a:ext uri="{FF2B5EF4-FFF2-40B4-BE49-F238E27FC236}">
                <a16:creationId xmlns="" xmlns:a16="http://schemas.microsoft.com/office/drawing/2014/main" id="{7FCE9584-166C-4D3C-8EA3-EACBD2D119A5}"/>
              </a:ext>
            </a:extLst>
          </p:cNvPr>
          <p:cNvSpPr>
            <a:spLocks noGrp="1"/>
          </p:cNvSpPr>
          <p:nvPr>
            <p:ph idx="1"/>
          </p:nvPr>
        </p:nvSpPr>
        <p:spPr>
          <a:xfrm>
            <a:off x="838199" y="1825625"/>
            <a:ext cx="10758055" cy="4351338"/>
          </a:xfrm>
        </p:spPr>
        <p:txBody>
          <a:bodyPr/>
          <a:lstStyle/>
          <a:p>
            <a:r>
              <a:rPr lang="id-ID" dirty="0"/>
              <a:t>Gambar pada peta topografi akan membuat pengamatan suatu wilayah menjadi lebih gampag. </a:t>
            </a:r>
          </a:p>
          <a:p>
            <a:r>
              <a:rPr lang="id-ID" dirty="0"/>
              <a:t>Peta topografi digambarkan menggunakan skala untuk memungkinkan diberikan dalam bentuk yang lebih sederhana. Skala yang digunakan pada peta memungkinkan untuk mengatahui gambaran kondisi sebenarnya pada suatu daerah, misalnya ketinggian atau jarak sebenarnya.</a:t>
            </a:r>
          </a:p>
          <a:p>
            <a:r>
              <a:rPr lang="id-ID" dirty="0"/>
              <a:t>Bagaimana cara menghitung ketinggian dan skala dengan garis kontur pada peta topografi.</a:t>
            </a:r>
          </a:p>
        </p:txBody>
      </p:sp>
    </p:spTree>
    <p:extLst>
      <p:ext uri="{BB962C8B-B14F-4D97-AF65-F5344CB8AC3E}">
        <p14:creationId xmlns:p14="http://schemas.microsoft.com/office/powerpoint/2010/main" val="14453829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3ABFE5-255E-4347-974C-B0FFB05F8738}"/>
              </a:ext>
            </a:extLst>
          </p:cNvPr>
          <p:cNvSpPr>
            <a:spLocks noGrp="1"/>
          </p:cNvSpPr>
          <p:nvPr>
            <p:ph type="title"/>
          </p:nvPr>
        </p:nvSpPr>
        <p:spPr/>
        <p:txBody>
          <a:bodyPr/>
          <a:lstStyle/>
          <a:p>
            <a:r>
              <a:rPr lang="id-ID" dirty="0"/>
              <a:t>Rumus Mencari Skala Peta dari Garis Kontur</a:t>
            </a:r>
          </a:p>
        </p:txBody>
      </p:sp>
      <p:sp>
        <p:nvSpPr>
          <p:cNvPr id="3" name="Content Placeholder 2">
            <a:extLst>
              <a:ext uri="{FF2B5EF4-FFF2-40B4-BE49-F238E27FC236}">
                <a16:creationId xmlns="" xmlns:a16="http://schemas.microsoft.com/office/drawing/2014/main" id="{283DBECC-C1D8-4405-B76A-31B5D77BEF8C}"/>
              </a:ext>
            </a:extLst>
          </p:cNvPr>
          <p:cNvSpPr>
            <a:spLocks noGrp="1"/>
          </p:cNvSpPr>
          <p:nvPr>
            <p:ph idx="1"/>
          </p:nvPr>
        </p:nvSpPr>
        <p:spPr>
          <a:xfrm>
            <a:off x="6096000" y="1825625"/>
            <a:ext cx="5257800" cy="4351338"/>
          </a:xfrm>
        </p:spPr>
        <p:txBody>
          <a:bodyPr>
            <a:normAutofit fontScale="92500" lnSpcReduction="10000"/>
          </a:bodyPr>
          <a:lstStyle/>
          <a:p>
            <a:r>
              <a:rPr lang="id-ID" dirty="0"/>
              <a:t>Cara mengetahui skala yang digunakan pada sebuah peta topografi dapat menggunakan sebuah persamaan yang menyatakan hubungan skala dan contour interval. Rumus skala pada peta topografi dapat dicari menggunakan persamaan Contour Interval (CI) dikali 2.000, di mana CI merupakan jarak antara dua garis kontur dan 2.000 merupakan suatu konstanta.</a:t>
            </a:r>
          </a:p>
        </p:txBody>
      </p:sp>
      <p:pic>
        <p:nvPicPr>
          <p:cNvPr id="4" name="Picture 3">
            <a:extLst>
              <a:ext uri="{FF2B5EF4-FFF2-40B4-BE49-F238E27FC236}">
                <a16:creationId xmlns="" xmlns:a16="http://schemas.microsoft.com/office/drawing/2014/main" id="{C0132928-4F4D-4A22-A1FB-9AF4ADCC1668}"/>
              </a:ext>
            </a:extLst>
          </p:cNvPr>
          <p:cNvPicPr>
            <a:picLocks noChangeAspect="1"/>
          </p:cNvPicPr>
          <p:nvPr/>
        </p:nvPicPr>
        <p:blipFill rotWithShape="1">
          <a:blip r:embed="rId2"/>
          <a:srcRect l="2767" t="-3717" r="2766" b="13639"/>
          <a:stretch/>
        </p:blipFill>
        <p:spPr>
          <a:xfrm>
            <a:off x="983673" y="1690688"/>
            <a:ext cx="4724400" cy="4031239"/>
          </a:xfrm>
          <a:prstGeom prst="rect">
            <a:avLst/>
          </a:prstGeom>
        </p:spPr>
      </p:pic>
    </p:spTree>
    <p:extLst>
      <p:ext uri="{BB962C8B-B14F-4D97-AF65-F5344CB8AC3E}">
        <p14:creationId xmlns:p14="http://schemas.microsoft.com/office/powerpoint/2010/main" val="2173122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3300458-CC21-4148-A8AF-961F05A21A49}"/>
              </a:ext>
            </a:extLst>
          </p:cNvPr>
          <p:cNvSpPr>
            <a:spLocks noGrp="1"/>
          </p:cNvSpPr>
          <p:nvPr>
            <p:ph type="title"/>
          </p:nvPr>
        </p:nvSpPr>
        <p:spPr/>
        <p:txBody>
          <a:bodyPr/>
          <a:lstStyle/>
          <a:p>
            <a:r>
              <a:rPr lang="id-ID" dirty="0"/>
              <a:t>Mencari Tinggi Kontur pada Titik Tertentu</a:t>
            </a:r>
          </a:p>
        </p:txBody>
      </p:sp>
      <p:sp>
        <p:nvSpPr>
          <p:cNvPr id="3" name="Content Placeholder 2">
            <a:extLst>
              <a:ext uri="{FF2B5EF4-FFF2-40B4-BE49-F238E27FC236}">
                <a16:creationId xmlns="" xmlns:a16="http://schemas.microsoft.com/office/drawing/2014/main" id="{2128CFCC-5C7D-4572-9D6C-73D9682E8708}"/>
              </a:ext>
            </a:extLst>
          </p:cNvPr>
          <p:cNvSpPr>
            <a:spLocks noGrp="1"/>
          </p:cNvSpPr>
          <p:nvPr>
            <p:ph idx="1"/>
          </p:nvPr>
        </p:nvSpPr>
        <p:spPr>
          <a:xfrm>
            <a:off x="838200" y="1825625"/>
            <a:ext cx="6116782" cy="4351338"/>
          </a:xfrm>
        </p:spPr>
        <p:txBody>
          <a:bodyPr>
            <a:normAutofit fontScale="92500" lnSpcReduction="20000"/>
          </a:bodyPr>
          <a:lstStyle/>
          <a:p>
            <a:r>
              <a:rPr lang="id-ID" dirty="0"/>
              <a:t>Misalkan, pada peta topografi diketahui tiga titik yang terletak pada ketinggian yang berbeda. Titik A berada pada daerah dengan ketinggian terendah dan titik C berada pada daerah dengan ketinggian tertinggi. Antara titik A dan C terdapat titik B yang berada di antara kedua titik tersebut.</a:t>
            </a:r>
          </a:p>
          <a:p>
            <a:r>
              <a:rPr lang="id-ID" dirty="0"/>
              <a:t>Jika dua dari tiga titik tersebut diketahui nilai ketinggiannya maka titik ketiga atau satu titik yang belum diketahui dapat dicari tahu. Bagaimana caranya? Perhatikan rumus mencari ketinggian pada peta kontur di bawah.</a:t>
            </a:r>
          </a:p>
        </p:txBody>
      </p:sp>
      <p:pic>
        <p:nvPicPr>
          <p:cNvPr id="4" name="Picture 3">
            <a:extLst>
              <a:ext uri="{FF2B5EF4-FFF2-40B4-BE49-F238E27FC236}">
                <a16:creationId xmlns="" xmlns:a16="http://schemas.microsoft.com/office/drawing/2014/main" id="{674BF6A8-E21F-4B44-99C2-9EA9F8872821}"/>
              </a:ext>
            </a:extLst>
          </p:cNvPr>
          <p:cNvPicPr>
            <a:picLocks noChangeAspect="1"/>
          </p:cNvPicPr>
          <p:nvPr/>
        </p:nvPicPr>
        <p:blipFill>
          <a:blip r:embed="rId2"/>
          <a:stretch>
            <a:fillRect/>
          </a:stretch>
        </p:blipFill>
        <p:spPr>
          <a:xfrm>
            <a:off x="6954982" y="1358828"/>
            <a:ext cx="4783283" cy="3268590"/>
          </a:xfrm>
          <a:prstGeom prst="rect">
            <a:avLst/>
          </a:prstGeom>
        </p:spPr>
      </p:pic>
      <p:sp>
        <p:nvSpPr>
          <p:cNvPr id="5" name="Rectangle 4">
            <a:extLst>
              <a:ext uri="{FF2B5EF4-FFF2-40B4-BE49-F238E27FC236}">
                <a16:creationId xmlns="" xmlns:a16="http://schemas.microsoft.com/office/drawing/2014/main" id="{497C530B-1528-4A13-887F-A62C7D8D616F}"/>
              </a:ext>
            </a:extLst>
          </p:cNvPr>
          <p:cNvSpPr/>
          <p:nvPr/>
        </p:nvSpPr>
        <p:spPr>
          <a:xfrm>
            <a:off x="7121236" y="4738255"/>
            <a:ext cx="4783283" cy="1877437"/>
          </a:xfrm>
          <a:prstGeom prst="rect">
            <a:avLst/>
          </a:prstGeom>
        </p:spPr>
        <p:txBody>
          <a:bodyPr wrap="square">
            <a:spAutoFit/>
          </a:bodyPr>
          <a:lstStyle/>
          <a:p>
            <a:r>
              <a:rPr lang="id-ID" dirty="0"/>
              <a:t>Keterangan:</a:t>
            </a:r>
          </a:p>
          <a:p>
            <a:r>
              <a:rPr lang="id-ID" sz="1400" dirty="0"/>
              <a:t>TA = ketinggian pada titik A</a:t>
            </a:r>
          </a:p>
          <a:p>
            <a:r>
              <a:rPr lang="id-ID" sz="1400" dirty="0"/>
              <a:t>TB = ketinggian pada titik B</a:t>
            </a:r>
          </a:p>
          <a:p>
            <a:r>
              <a:rPr lang="id-ID" sz="1400" dirty="0"/>
              <a:t>TC = ketinggian pada titik C</a:t>
            </a:r>
          </a:p>
          <a:p>
            <a:r>
              <a:rPr lang="id-ID" sz="1400" dirty="0"/>
              <a:t>AB = jarak titik A ke titik B</a:t>
            </a:r>
          </a:p>
          <a:p>
            <a:r>
              <a:rPr lang="id-ID" sz="1400" dirty="0"/>
              <a:t>BC = jarak titik B ke titik C</a:t>
            </a:r>
          </a:p>
          <a:p>
            <a:r>
              <a:rPr lang="id-ID" sz="1400" dirty="0"/>
              <a:t>AC = jarak titik A ke titik C</a:t>
            </a:r>
          </a:p>
          <a:p>
            <a:r>
              <a:rPr lang="id-ID" sz="1400" dirty="0"/>
              <a:t>CI = Contour Interval</a:t>
            </a:r>
          </a:p>
        </p:txBody>
      </p:sp>
    </p:spTree>
    <p:extLst>
      <p:ext uri="{BB962C8B-B14F-4D97-AF65-F5344CB8AC3E}">
        <p14:creationId xmlns:p14="http://schemas.microsoft.com/office/powerpoint/2010/main" val="1954216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836BCE7-9C59-4DE9-A6C0-878DBAA041CE}"/>
              </a:ext>
            </a:extLst>
          </p:cNvPr>
          <p:cNvSpPr>
            <a:spLocks noGrp="1"/>
          </p:cNvSpPr>
          <p:nvPr>
            <p:ph type="title"/>
          </p:nvPr>
        </p:nvSpPr>
        <p:spPr/>
        <p:txBody>
          <a:bodyPr/>
          <a:lstStyle/>
          <a:p>
            <a:r>
              <a:rPr lang="id-ID" dirty="0"/>
              <a:t>Peta </a:t>
            </a:r>
          </a:p>
        </p:txBody>
      </p:sp>
      <p:sp>
        <p:nvSpPr>
          <p:cNvPr id="3" name="Content Placeholder 2">
            <a:extLst>
              <a:ext uri="{FF2B5EF4-FFF2-40B4-BE49-F238E27FC236}">
                <a16:creationId xmlns="" xmlns:a16="http://schemas.microsoft.com/office/drawing/2014/main" id="{1CFC1489-CE84-4A6B-BA81-A88CD364E688}"/>
              </a:ext>
            </a:extLst>
          </p:cNvPr>
          <p:cNvSpPr>
            <a:spLocks noGrp="1"/>
          </p:cNvSpPr>
          <p:nvPr>
            <p:ph idx="1"/>
          </p:nvPr>
        </p:nvSpPr>
        <p:spPr/>
        <p:txBody>
          <a:bodyPr/>
          <a:lstStyle/>
          <a:p>
            <a:r>
              <a:rPr lang="id-ID" dirty="0"/>
              <a:t>Peta adalah suatu gambaran kondisi suatu daerah yang memuat ketinggian daratan, kekayaan alam, serta unsur – unsur lain seperti keberadaan gunung api, danau, sungai, dan lain sebagainya. Peta biasanya digambarkan pada bidang datar yaitu sebuah kertas dengan ukuran menggunakan skala. Gambar yang terdapat pada peta memikili kondisi suatu daerah yang dipetakan. Penggambaran peta suatu wilayah memiliki beberapa manfaat, salah satunya adalah untuk mengenal suatu daerah dalam bentuk yang lebih sederhana. Pengenalan suatu daerah melalui sebuah peta akan memudahkan dalam mengenal kondisi wilayah tersebut dengan lebih cepat.</a:t>
            </a:r>
          </a:p>
        </p:txBody>
      </p:sp>
    </p:spTree>
    <p:extLst>
      <p:ext uri="{BB962C8B-B14F-4D97-AF65-F5344CB8AC3E}">
        <p14:creationId xmlns:p14="http://schemas.microsoft.com/office/powerpoint/2010/main" val="2156571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1E76854-E45A-446D-AB4D-876D65449A5E}"/>
              </a:ext>
            </a:extLst>
          </p:cNvPr>
          <p:cNvSpPr>
            <a:spLocks noGrp="1"/>
          </p:cNvSpPr>
          <p:nvPr>
            <p:ph type="title"/>
          </p:nvPr>
        </p:nvSpPr>
        <p:spPr>
          <a:xfrm>
            <a:off x="838200" y="365125"/>
            <a:ext cx="10515600" cy="895639"/>
          </a:xfrm>
        </p:spPr>
        <p:txBody>
          <a:bodyPr/>
          <a:lstStyle/>
          <a:p>
            <a:r>
              <a:rPr lang="id-ID" dirty="0"/>
              <a:t> Bukit dan Kontur </a:t>
            </a:r>
          </a:p>
        </p:txBody>
      </p:sp>
      <p:sp>
        <p:nvSpPr>
          <p:cNvPr id="3" name="Content Placeholder 2">
            <a:extLst>
              <a:ext uri="{FF2B5EF4-FFF2-40B4-BE49-F238E27FC236}">
                <a16:creationId xmlns="" xmlns:a16="http://schemas.microsoft.com/office/drawing/2014/main" id="{C697CE8E-65C5-446D-84A8-F5B46A6AA097}"/>
              </a:ext>
            </a:extLst>
          </p:cNvPr>
          <p:cNvSpPr>
            <a:spLocks noGrp="1"/>
          </p:cNvSpPr>
          <p:nvPr>
            <p:ph idx="1"/>
          </p:nvPr>
        </p:nvSpPr>
        <p:spPr>
          <a:xfrm>
            <a:off x="838200" y="1260764"/>
            <a:ext cx="6199909" cy="4916199"/>
          </a:xfrm>
        </p:spPr>
        <p:txBody>
          <a:bodyPr>
            <a:normAutofit fontScale="92500" lnSpcReduction="20000"/>
          </a:bodyPr>
          <a:lstStyle/>
          <a:p>
            <a:r>
              <a:rPr lang="id-ID" dirty="0"/>
              <a:t>Beberapa wilayah memiliki ketinggian daratan yang tidak sama antara satu titik dengan titik yang lainnya. </a:t>
            </a:r>
          </a:p>
          <a:p>
            <a:r>
              <a:rPr lang="id-ID" dirty="0"/>
              <a:t>Bagaimana peta dalam bidang datar dapat dibuat untuk menggambarkan masalah perbedaan ketinggian ini? </a:t>
            </a:r>
          </a:p>
          <a:p>
            <a:r>
              <a:rPr lang="id-ID" dirty="0"/>
              <a:t>Pertanyaan tersebut terjawab dalam sebuah jenis peta yang disebut peta topografi. </a:t>
            </a:r>
          </a:p>
          <a:p>
            <a:r>
              <a:rPr lang="id-ID" dirty="0"/>
              <a:t>Peta topografi Pada peta topografi terdapat garis kontur yang membedakan ketinggian suatu wilayah. Misalnya sebuah bukit memiliki ketinggian dari 10 meter sampai dengan 40 meter. Gambar bukit tersebut dalam peta kontur diberikan seperti contoh peta berikut.</a:t>
            </a:r>
          </a:p>
        </p:txBody>
      </p:sp>
      <p:pic>
        <p:nvPicPr>
          <p:cNvPr id="4" name="Picture 3">
            <a:extLst>
              <a:ext uri="{FF2B5EF4-FFF2-40B4-BE49-F238E27FC236}">
                <a16:creationId xmlns="" xmlns:a16="http://schemas.microsoft.com/office/drawing/2014/main" id="{D5EBCA76-F2EE-445A-9513-31359A861938}"/>
              </a:ext>
            </a:extLst>
          </p:cNvPr>
          <p:cNvPicPr>
            <a:picLocks noChangeAspect="1"/>
          </p:cNvPicPr>
          <p:nvPr/>
        </p:nvPicPr>
        <p:blipFill>
          <a:blip r:embed="rId2"/>
          <a:stretch>
            <a:fillRect/>
          </a:stretch>
        </p:blipFill>
        <p:spPr>
          <a:xfrm>
            <a:off x="7259782" y="1648691"/>
            <a:ext cx="4585854" cy="4641273"/>
          </a:xfrm>
          <a:prstGeom prst="rect">
            <a:avLst/>
          </a:prstGeom>
        </p:spPr>
      </p:pic>
      <p:sp>
        <p:nvSpPr>
          <p:cNvPr id="5" name="Arrow: Right 4">
            <a:extLst>
              <a:ext uri="{FF2B5EF4-FFF2-40B4-BE49-F238E27FC236}">
                <a16:creationId xmlns="" xmlns:a16="http://schemas.microsoft.com/office/drawing/2014/main" id="{4D2C508E-B3B8-450D-9274-B73475B1720C}"/>
              </a:ext>
            </a:extLst>
          </p:cNvPr>
          <p:cNvSpPr/>
          <p:nvPr/>
        </p:nvSpPr>
        <p:spPr>
          <a:xfrm rot="20572209">
            <a:off x="6231704" y="5671991"/>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6" name="Picture 5">
            <a:extLst>
              <a:ext uri="{FF2B5EF4-FFF2-40B4-BE49-F238E27FC236}">
                <a16:creationId xmlns="" xmlns:a16="http://schemas.microsoft.com/office/drawing/2014/main" id="{A9B1362C-C980-4165-8FA4-B6C5101E3AFD}"/>
              </a:ext>
            </a:extLst>
          </p:cNvPr>
          <p:cNvPicPr>
            <a:picLocks noChangeAspect="1"/>
          </p:cNvPicPr>
          <p:nvPr/>
        </p:nvPicPr>
        <p:blipFill>
          <a:blip r:embed="rId3"/>
          <a:stretch>
            <a:fillRect/>
          </a:stretch>
        </p:blipFill>
        <p:spPr>
          <a:xfrm>
            <a:off x="10584495" y="4971902"/>
            <a:ext cx="1077749" cy="474813"/>
          </a:xfrm>
          <a:prstGeom prst="rect">
            <a:avLst/>
          </a:prstGeom>
        </p:spPr>
      </p:pic>
    </p:spTree>
    <p:extLst>
      <p:ext uri="{BB962C8B-B14F-4D97-AF65-F5344CB8AC3E}">
        <p14:creationId xmlns:p14="http://schemas.microsoft.com/office/powerpoint/2010/main" val="22465609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A6C24D-F3EF-4BE8-AE7A-5C2BEFDDF27C}"/>
              </a:ext>
            </a:extLst>
          </p:cNvPr>
          <p:cNvSpPr>
            <a:spLocks noGrp="1"/>
          </p:cNvSpPr>
          <p:nvPr>
            <p:ph type="title"/>
          </p:nvPr>
        </p:nvSpPr>
        <p:spPr/>
        <p:txBody>
          <a:bodyPr/>
          <a:lstStyle/>
          <a:p>
            <a:r>
              <a:rPr lang="id-ID" dirty="0"/>
              <a:t>PENGUNAAN KONTUR PADA PETA TOPOGRAFI</a:t>
            </a:r>
          </a:p>
        </p:txBody>
      </p:sp>
      <p:sp>
        <p:nvSpPr>
          <p:cNvPr id="3" name="Content Placeholder 2">
            <a:extLst>
              <a:ext uri="{FF2B5EF4-FFF2-40B4-BE49-F238E27FC236}">
                <a16:creationId xmlns="" xmlns:a16="http://schemas.microsoft.com/office/drawing/2014/main" id="{6F6C9539-F7F6-443B-91BB-64182CB43A20}"/>
              </a:ext>
            </a:extLst>
          </p:cNvPr>
          <p:cNvSpPr>
            <a:spLocks noGrp="1"/>
          </p:cNvSpPr>
          <p:nvPr>
            <p:ph idx="1"/>
          </p:nvPr>
        </p:nvSpPr>
        <p:spPr/>
        <p:txBody>
          <a:bodyPr>
            <a:normAutofit fontScale="77500" lnSpcReduction="20000"/>
          </a:bodyPr>
          <a:lstStyle/>
          <a:p>
            <a:r>
              <a:rPr lang="id-ID" dirty="0"/>
              <a:t>PETA TOPOGRAFI</a:t>
            </a:r>
          </a:p>
          <a:p>
            <a:r>
              <a:rPr lang="id-ID" dirty="0"/>
              <a:t>Peta merupakan gambaran  dari permukaan bumi yang diperkecil menggunakan skala dan digambarkan pada bidang datar.</a:t>
            </a:r>
          </a:p>
          <a:p>
            <a:r>
              <a:rPr lang="fi-FI" dirty="0"/>
              <a:t>JENIS-JENIS PETA</a:t>
            </a:r>
          </a:p>
          <a:p>
            <a:r>
              <a:rPr lang="fi-FI" dirty="0"/>
              <a:t>Jenis peta berdasarkan isinya:</a:t>
            </a:r>
          </a:p>
          <a:p>
            <a:r>
              <a:rPr lang="id-ID" dirty="0"/>
              <a:t>1.     Peta umum</a:t>
            </a:r>
          </a:p>
          <a:p>
            <a:r>
              <a:rPr lang="id-ID" dirty="0"/>
              <a:t>Peta yang menggambarkan fenomena di permukaan bumi secara umum. Contoh peta yang termasuk peta umum adalah peta korografi dan peta topografi. Peta korografi merupakan peta yang menampilkan seluruh atau sebagian permukaan bumi secara umum. Contohnya : peta Kota Semarang, peta RBI (Rupa Bumi Indonesia) Ungaran. Untuk contoh gambar peta RBI, bisa dilihat pada gambar di bawah ini.</a:t>
            </a:r>
          </a:p>
          <a:p>
            <a:r>
              <a:rPr lang="id-ID" dirty="0"/>
              <a:t>Sedangkan peta topografi merupakan peta menggambarkan peta relief atau bentuk permukaan bumi.</a:t>
            </a:r>
          </a:p>
          <a:p>
            <a:endParaRPr lang="id-ID" dirty="0"/>
          </a:p>
        </p:txBody>
      </p:sp>
    </p:spTree>
    <p:extLst>
      <p:ext uri="{BB962C8B-B14F-4D97-AF65-F5344CB8AC3E}">
        <p14:creationId xmlns:p14="http://schemas.microsoft.com/office/powerpoint/2010/main" val="34788756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30C307-9651-46FA-BC52-2841F929C885}"/>
              </a:ext>
            </a:extLst>
          </p:cNvPr>
          <p:cNvSpPr>
            <a:spLocks noGrp="1"/>
          </p:cNvSpPr>
          <p:nvPr>
            <p:ph type="title"/>
          </p:nvPr>
        </p:nvSpPr>
        <p:spPr/>
        <p:txBody>
          <a:bodyPr/>
          <a:lstStyle/>
          <a:p>
            <a:r>
              <a:rPr lang="id-ID" dirty="0"/>
              <a:t>Peta Topografi </a:t>
            </a:r>
          </a:p>
        </p:txBody>
      </p:sp>
      <p:sp>
        <p:nvSpPr>
          <p:cNvPr id="3" name="Content Placeholder 2">
            <a:extLst>
              <a:ext uri="{FF2B5EF4-FFF2-40B4-BE49-F238E27FC236}">
                <a16:creationId xmlns="" xmlns:a16="http://schemas.microsoft.com/office/drawing/2014/main" id="{BAEADC1E-834D-45CB-A514-38CA46C54A5D}"/>
              </a:ext>
            </a:extLst>
          </p:cNvPr>
          <p:cNvSpPr>
            <a:spLocks noGrp="1"/>
          </p:cNvSpPr>
          <p:nvPr>
            <p:ph idx="1"/>
          </p:nvPr>
        </p:nvSpPr>
        <p:spPr/>
        <p:txBody>
          <a:bodyPr>
            <a:normAutofit fontScale="92500" lnSpcReduction="20000"/>
          </a:bodyPr>
          <a:lstStyle/>
          <a:p>
            <a:r>
              <a:rPr lang="id-ID" dirty="0"/>
              <a:t>– Peta terdiri dari berbagai macam jenis. Akan tetapi secara garis besar, peta dibagi menjadi 2 macam yaitu peta umum dan peta khusus.</a:t>
            </a:r>
          </a:p>
          <a:p>
            <a:r>
              <a:rPr lang="id-ID" dirty="0"/>
              <a:t>Peta umum ialah peta yang menggambarkan permukaan bumi secara umum serta keseluruhan. Sedangkan peta khusus merupakan peta yang menggambarkan satu kenampakan saja. Salah satu jenis peta khusus yaitu peta topografi.</a:t>
            </a:r>
          </a:p>
          <a:p>
            <a:r>
              <a:rPr lang="id-ID" dirty="0"/>
              <a:t>Dari berbagai jenis peta, tentu mempunyai tugas serta fungsi yang berbeda – beda. Tidak terkecuali peta topografi. Peta khusus jenis ini ialah peta yang menjelaskan tentang kenampakan permukaan bumi secara khusus.</a:t>
            </a:r>
          </a:p>
          <a:p>
            <a:r>
              <a:rPr lang="id-ID" dirty="0"/>
              <a:t>Di dalam peta ini, ada pemetaan tempat di permukaan bumi dengan menunjukkan bentuk dan ketinggian dengan garis- garis ketinggian. Untuk lebih memahami mengenai peta topografi, mari simak beberapa penjelasan lengkap berikut ini.</a:t>
            </a:r>
          </a:p>
          <a:p>
            <a:endParaRPr lang="id-ID" dirty="0"/>
          </a:p>
        </p:txBody>
      </p:sp>
    </p:spTree>
    <p:extLst>
      <p:ext uri="{BB962C8B-B14F-4D97-AF65-F5344CB8AC3E}">
        <p14:creationId xmlns:p14="http://schemas.microsoft.com/office/powerpoint/2010/main" val="18404859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26E2FE8-69CC-46DF-99CA-B44AF9CFFA95}"/>
              </a:ext>
            </a:extLst>
          </p:cNvPr>
          <p:cNvSpPr>
            <a:spLocks noGrp="1"/>
          </p:cNvSpPr>
          <p:nvPr>
            <p:ph type="title"/>
          </p:nvPr>
        </p:nvSpPr>
        <p:spPr/>
        <p:txBody>
          <a:bodyPr>
            <a:normAutofit fontScale="90000"/>
          </a:bodyPr>
          <a:lstStyle/>
          <a:p>
            <a:r>
              <a:rPr lang="id-ID" b="1" dirty="0"/>
              <a:t/>
            </a:r>
            <a:br>
              <a:rPr lang="id-ID" b="1" dirty="0"/>
            </a:br>
            <a:r>
              <a:rPr lang="id-ID" b="1" dirty="0"/>
              <a:t>Peta Topografi</a:t>
            </a:r>
            <a:br>
              <a:rPr lang="id-ID" b="1" dirty="0"/>
            </a:br>
            <a:endParaRPr lang="id-ID" dirty="0"/>
          </a:p>
        </p:txBody>
      </p:sp>
      <p:sp>
        <p:nvSpPr>
          <p:cNvPr id="3" name="Content Placeholder 2">
            <a:extLst>
              <a:ext uri="{FF2B5EF4-FFF2-40B4-BE49-F238E27FC236}">
                <a16:creationId xmlns="" xmlns:a16="http://schemas.microsoft.com/office/drawing/2014/main" id="{324298F7-0EAE-475F-8BA7-E46C0F455DF3}"/>
              </a:ext>
            </a:extLst>
          </p:cNvPr>
          <p:cNvSpPr>
            <a:spLocks noGrp="1"/>
          </p:cNvSpPr>
          <p:nvPr>
            <p:ph idx="1"/>
          </p:nvPr>
        </p:nvSpPr>
        <p:spPr/>
        <p:txBody>
          <a:bodyPr/>
          <a:lstStyle/>
          <a:p>
            <a:r>
              <a:rPr lang="id-ID" dirty="0"/>
              <a:t>Peta topografi menggambarkan bentuk relief suatu daerah dengan memperhatikan tinggi – rendahnya permukaan daratan. Bentuk peta topografi memiliki banyak garis – garis yang tidak saling berpotongan, biasa disebut garis kontur. Kontur adalah garis yang memberi keterangan bahwa suatu daerah memiliki ketinggian yang sama. Kontur interval adalah jarak antara dua garis kontur yang umumnya dinyatakan dalam satuan meter. Contour Interval (CI) atau kontur interval merupakan beda tinggi yang didapat dari pengurangan angka ketinggian kontur di garis atas dikurangi angka ketinggian kontur di garis bawahnya.</a:t>
            </a:r>
          </a:p>
        </p:txBody>
      </p:sp>
    </p:spTree>
    <p:extLst>
      <p:ext uri="{BB962C8B-B14F-4D97-AF65-F5344CB8AC3E}">
        <p14:creationId xmlns:p14="http://schemas.microsoft.com/office/powerpoint/2010/main" val="11302871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4DD408B-90C9-435D-8E8B-3AACABEB0727}"/>
              </a:ext>
            </a:extLst>
          </p:cNvPr>
          <p:cNvSpPr>
            <a:spLocks noGrp="1"/>
          </p:cNvSpPr>
          <p:nvPr>
            <p:ph idx="1"/>
          </p:nvPr>
        </p:nvSpPr>
        <p:spPr>
          <a:xfrm>
            <a:off x="838200" y="775855"/>
            <a:ext cx="10591800" cy="5401108"/>
          </a:xfrm>
        </p:spPr>
        <p:txBody>
          <a:bodyPr>
            <a:normAutofit lnSpcReduction="10000"/>
          </a:bodyPr>
          <a:lstStyle/>
          <a:p>
            <a:endParaRPr lang="id-ID" dirty="0"/>
          </a:p>
          <a:p>
            <a:r>
              <a:rPr lang="id-ID" dirty="0"/>
              <a:t>Suatu daerah yang memiliki ketinggian sama memiliki garis kontur yang sama. Peta topografi dengan garis kontur yang saling berdekatan menunjukkan bahwa daerah tersebut merupakan daerah curam/terjal. Sedangkan wilayah yang digambarkan dengan garis kontur yang berjauhan menunjukkan bahwa daerah tersebut merupakan daerah landai. </a:t>
            </a:r>
          </a:p>
          <a:p>
            <a:r>
              <a:rPr lang="id-ID" dirty="0"/>
              <a:t>Pemetaan pada peta topografi dapat membantu seseorang mengenal suatu daerah dengan lebih baik. Mengetahui kondisi daerah akan membantu seseorang dalam memaksimalkan potensi suatu wilayah. Misalnya, informasi pada lereng terjal pada suatu wilayah akan cocok dijadikan hutan konservasi dan PLTA. Informasi kondisi lereng landai akan cocok dijadikan sebagai wilayah pemukiman, pertanian, atau jalur pendakian.</a:t>
            </a:r>
          </a:p>
        </p:txBody>
      </p:sp>
    </p:spTree>
    <p:extLst>
      <p:ext uri="{BB962C8B-B14F-4D97-AF65-F5344CB8AC3E}">
        <p14:creationId xmlns:p14="http://schemas.microsoft.com/office/powerpoint/2010/main" val="3642165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02A5D0D-DC5F-4D45-8B22-02C6EE7FEA21}"/>
              </a:ext>
            </a:extLst>
          </p:cNvPr>
          <p:cNvSpPr>
            <a:spLocks noGrp="1"/>
          </p:cNvSpPr>
          <p:nvPr>
            <p:ph type="title"/>
          </p:nvPr>
        </p:nvSpPr>
        <p:spPr/>
        <p:txBody>
          <a:bodyPr/>
          <a:lstStyle/>
          <a:p>
            <a:r>
              <a:rPr lang="id-ID" dirty="0"/>
              <a:t>SEJARAH PETA TOPOGRAFI (1)</a:t>
            </a:r>
          </a:p>
        </p:txBody>
      </p:sp>
      <p:sp>
        <p:nvSpPr>
          <p:cNvPr id="3" name="Content Placeholder 2">
            <a:extLst>
              <a:ext uri="{FF2B5EF4-FFF2-40B4-BE49-F238E27FC236}">
                <a16:creationId xmlns="" xmlns:a16="http://schemas.microsoft.com/office/drawing/2014/main" id="{85D1308E-5347-470B-B43A-C0F922451182}"/>
              </a:ext>
            </a:extLst>
          </p:cNvPr>
          <p:cNvSpPr>
            <a:spLocks noGrp="1"/>
          </p:cNvSpPr>
          <p:nvPr>
            <p:ph idx="1"/>
          </p:nvPr>
        </p:nvSpPr>
        <p:spPr/>
        <p:txBody>
          <a:bodyPr/>
          <a:lstStyle/>
          <a:p>
            <a:r>
              <a:rPr lang="id-ID" dirty="0"/>
              <a:t>Berasal dari bahasa yunani, Topos yang berarti tempat dan graphi yang berarti menggambar. Peta topografi menggambarkan tempat – tempat dipermukaan bumi yang berketinggian sama dari permukaan laut menjadi bentuk garis- garis kontur, dengan satu garis kontur mewakili satu ketinggian.</a:t>
            </a:r>
          </a:p>
          <a:p>
            <a:r>
              <a:rPr lang="id-ID" dirty="0"/>
              <a:t>Peta topografi mengacu pada semua ciri- ciri permukaan bumi yang bisa diidentifikasi, apakah alami ataupun buatan, yang bisa ditentukan pada posisi tertentu. Oleh karena itu, 2 faktor utama topografi adalah ukuran relief (berdasarkan variasi elevasi axis) serta ukuran planimetrik (ukuran permukaan bidang datar).</a:t>
            </a:r>
          </a:p>
          <a:p>
            <a:endParaRPr lang="id-ID" dirty="0"/>
          </a:p>
        </p:txBody>
      </p:sp>
    </p:spTree>
    <p:extLst>
      <p:ext uri="{BB962C8B-B14F-4D97-AF65-F5344CB8AC3E}">
        <p14:creationId xmlns:p14="http://schemas.microsoft.com/office/powerpoint/2010/main" val="3700198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E21789D-39FB-4407-87CB-67CA4781500C}"/>
              </a:ext>
            </a:extLst>
          </p:cNvPr>
          <p:cNvSpPr>
            <a:spLocks noGrp="1"/>
          </p:cNvSpPr>
          <p:nvPr>
            <p:ph type="title"/>
          </p:nvPr>
        </p:nvSpPr>
        <p:spPr>
          <a:xfrm>
            <a:off x="838200" y="365125"/>
            <a:ext cx="10515600" cy="1034183"/>
          </a:xfrm>
        </p:spPr>
        <p:txBody>
          <a:bodyPr>
            <a:normAutofit/>
          </a:bodyPr>
          <a:lstStyle/>
          <a:p>
            <a:r>
              <a:rPr lang="id-ID" dirty="0"/>
              <a:t>SEJARAH PETA TOPOGRAFI (2)</a:t>
            </a:r>
          </a:p>
        </p:txBody>
      </p:sp>
      <p:sp>
        <p:nvSpPr>
          <p:cNvPr id="3" name="Content Placeholder 2">
            <a:extLst>
              <a:ext uri="{FF2B5EF4-FFF2-40B4-BE49-F238E27FC236}">
                <a16:creationId xmlns="" xmlns:a16="http://schemas.microsoft.com/office/drawing/2014/main" id="{81653DC9-4864-49E3-B55A-E22B11B79536}"/>
              </a:ext>
            </a:extLst>
          </p:cNvPr>
          <p:cNvSpPr>
            <a:spLocks noGrp="1"/>
          </p:cNvSpPr>
          <p:nvPr>
            <p:ph idx="1"/>
          </p:nvPr>
        </p:nvSpPr>
        <p:spPr>
          <a:xfrm>
            <a:off x="838200" y="1524000"/>
            <a:ext cx="10515600" cy="4652963"/>
          </a:xfrm>
        </p:spPr>
        <p:txBody>
          <a:bodyPr>
            <a:normAutofit fontScale="92500" lnSpcReduction="10000"/>
          </a:bodyPr>
          <a:lstStyle/>
          <a:p>
            <a:r>
              <a:rPr lang="id-ID" dirty="0"/>
              <a:t>Peta topografi menyediakan informasi yang dibutuhkan mengenai sudut kemiringan, elevasi, wilayah aliran sungai, vegetasi secara umum serta pola urbanisasi. Peta topografi juga menggambarkan sebanyak mungkin ciri – ciri permukaan suatu wilayah tertentu dalam batas – batas skala.</a:t>
            </a:r>
          </a:p>
          <a:p>
            <a:r>
              <a:rPr lang="id-ID" dirty="0"/>
              <a:t>Peta topografi bisa juga diartikan sebagai peta yang menjelaskan kenampakan alam( asli) serta</a:t>
            </a:r>
          </a:p>
          <a:p>
            <a:r>
              <a:rPr lang="id-ID" dirty="0"/>
              <a:t>idak hanya itu peta topografi bisa diartikan peta yang menyajikan data spasial dari unsur – unsur pada muka bumi serta dibawah bumi meliputi, batas administrasi, vegetasi serta unsur – unsur buatan manusia.</a:t>
            </a:r>
          </a:p>
          <a:p>
            <a:r>
              <a:rPr lang="id-ID" dirty="0"/>
              <a:t>Peta topografi memiliki garisan lintang dan garisan bujur serta titik pertemuannya menghasilkan koordinat. Koordinat yaitu titik persilangan antara garisan lintang dan bujur</a:t>
            </a:r>
          </a:p>
          <a:p>
            <a:endParaRPr lang="id-ID" dirty="0"/>
          </a:p>
        </p:txBody>
      </p:sp>
    </p:spTree>
    <p:extLst>
      <p:ext uri="{BB962C8B-B14F-4D97-AF65-F5344CB8AC3E}">
        <p14:creationId xmlns:p14="http://schemas.microsoft.com/office/powerpoint/2010/main" val="3913019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9C13538-E8AA-4F68-8D9F-FC58795B3038}"/>
              </a:ext>
            </a:extLst>
          </p:cNvPr>
          <p:cNvSpPr>
            <a:spLocks noGrp="1"/>
          </p:cNvSpPr>
          <p:nvPr>
            <p:ph type="title"/>
          </p:nvPr>
        </p:nvSpPr>
        <p:spPr/>
        <p:txBody>
          <a:bodyPr/>
          <a:lstStyle/>
          <a:p>
            <a:r>
              <a:rPr lang="en-US" b="1" dirty="0">
                <a:solidFill>
                  <a:srgbClr val="333333"/>
                </a:solidFill>
                <a:latin typeface="Cambria" panose="02040503050406030204" pitchFamily="18" charset="0"/>
                <a:ea typeface="Times New Roman" panose="02020603050405020304" pitchFamily="18" charset="0"/>
                <a:cs typeface="Arial" panose="020B0604020202020204" pitchFamily="34" charset="0"/>
              </a:rPr>
              <a:t>SKALA</a:t>
            </a:r>
            <a:endParaRPr lang="id-ID" dirty="0"/>
          </a:p>
        </p:txBody>
      </p:sp>
      <p:sp>
        <p:nvSpPr>
          <p:cNvPr id="3" name="Content Placeholder 2">
            <a:extLst>
              <a:ext uri="{FF2B5EF4-FFF2-40B4-BE49-F238E27FC236}">
                <a16:creationId xmlns="" xmlns:a16="http://schemas.microsoft.com/office/drawing/2014/main" id="{9B72F819-2B86-4B18-AB53-FC1E7BEDB57D}"/>
              </a:ext>
            </a:extLst>
          </p:cNvPr>
          <p:cNvSpPr>
            <a:spLocks noGrp="1"/>
          </p:cNvSpPr>
          <p:nvPr>
            <p:ph idx="1"/>
          </p:nvPr>
        </p:nvSpPr>
        <p:spPr>
          <a:xfrm>
            <a:off x="1122218" y="1399309"/>
            <a:ext cx="10515600" cy="4777654"/>
          </a:xfrm>
        </p:spPr>
        <p:txBody>
          <a:bodyPr/>
          <a:lstStyle/>
          <a:p>
            <a:pPr marL="0" indent="0">
              <a:buNone/>
            </a:pPr>
            <a:r>
              <a:rPr lang="id-ID" dirty="0"/>
              <a:t>1.      Menghitung jarak sebenarnya dengan diketahui skala dan jarak di 	peta</a:t>
            </a:r>
          </a:p>
          <a:p>
            <a:pPr marL="0" indent="0">
              <a:buNone/>
            </a:pPr>
            <a:r>
              <a:rPr lang="id-ID" dirty="0"/>
              <a:t>2.      Menghitung jarak di peta, dengan diketahui skala dan jarak 	sebenarnya</a:t>
            </a:r>
          </a:p>
          <a:p>
            <a:pPr marL="0" indent="0">
              <a:buNone/>
            </a:pPr>
            <a:r>
              <a:rPr lang="id-ID" dirty="0"/>
              <a:t>3.      Membandingkan dua peta yang memiliki cakupan wilayah yang 	sama</a:t>
            </a:r>
          </a:p>
          <a:p>
            <a:pPr marL="0" indent="0">
              <a:buNone/>
            </a:pPr>
            <a:r>
              <a:rPr lang="id-ID" dirty="0"/>
              <a:t>4.      Memperbesar dan memperkecil peta</a:t>
            </a:r>
          </a:p>
          <a:p>
            <a:pPr marL="0" indent="0">
              <a:buNone/>
            </a:pPr>
            <a:r>
              <a:rPr lang="id-ID" dirty="0"/>
              <a:t>5.      Menghitung skala dengan garis astronomis</a:t>
            </a:r>
          </a:p>
          <a:p>
            <a:endParaRPr lang="id-ID" dirty="0"/>
          </a:p>
        </p:txBody>
      </p:sp>
    </p:spTree>
    <p:extLst>
      <p:ext uri="{BB962C8B-B14F-4D97-AF65-F5344CB8AC3E}">
        <p14:creationId xmlns:p14="http://schemas.microsoft.com/office/powerpoint/2010/main" val="528560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908" y="207819"/>
            <a:ext cx="10868891" cy="1011381"/>
          </a:xfrm>
        </p:spPr>
        <p:txBody>
          <a:bodyPr>
            <a:normAutofit/>
          </a:bodyPr>
          <a:lstStyle/>
          <a:p>
            <a:r>
              <a:rPr lang="en-US" sz="3200" dirty="0" smtClean="0"/>
              <a:t>MACAM SKALA PETA</a:t>
            </a:r>
            <a:endParaRPr lang="en-US" sz="3200" dirty="0"/>
          </a:p>
        </p:txBody>
      </p:sp>
      <p:sp>
        <p:nvSpPr>
          <p:cNvPr id="3" name="Content Placeholder 2"/>
          <p:cNvSpPr>
            <a:spLocks noGrp="1"/>
          </p:cNvSpPr>
          <p:nvPr>
            <p:ph idx="1"/>
          </p:nvPr>
        </p:nvSpPr>
        <p:spPr>
          <a:xfrm>
            <a:off x="374073" y="1080655"/>
            <a:ext cx="11416145" cy="5096308"/>
          </a:xfrm>
        </p:spPr>
        <p:txBody>
          <a:bodyPr>
            <a:normAutofit lnSpcReduction="10000"/>
          </a:bodyPr>
          <a:lstStyle/>
          <a:p>
            <a:r>
              <a:rPr lang="en-US" sz="3200" dirty="0" err="1" smtClean="0"/>
              <a:t>Skala</a:t>
            </a:r>
            <a:r>
              <a:rPr lang="en-US" sz="3200" dirty="0" smtClean="0"/>
              <a:t> </a:t>
            </a:r>
            <a:r>
              <a:rPr lang="en-US" sz="3200" dirty="0" err="1" smtClean="0"/>
              <a:t>Angka</a:t>
            </a:r>
            <a:r>
              <a:rPr lang="en-US" sz="3200" dirty="0" smtClean="0"/>
              <a:t> (Numerical Scale), </a:t>
            </a:r>
            <a:r>
              <a:rPr lang="en-US" sz="3200" dirty="0" err="1" smtClean="0"/>
              <a:t>Contoh</a:t>
            </a:r>
            <a:r>
              <a:rPr lang="en-US" sz="3200" dirty="0" smtClean="0"/>
              <a:t>  1 : 100.000</a:t>
            </a:r>
          </a:p>
          <a:p>
            <a:r>
              <a:rPr lang="en-US" sz="2400" dirty="0" err="1" smtClean="0"/>
              <a:t>Skala</a:t>
            </a:r>
            <a:r>
              <a:rPr lang="en-US" sz="2400" dirty="0" smtClean="0"/>
              <a:t> </a:t>
            </a:r>
            <a:r>
              <a:rPr lang="en-US" sz="2400" dirty="0" err="1" smtClean="0"/>
              <a:t>angka</a:t>
            </a:r>
            <a:r>
              <a:rPr lang="en-US" sz="2400" dirty="0" smtClean="0"/>
              <a:t>,, </a:t>
            </a:r>
            <a:r>
              <a:rPr lang="en-US" sz="2400" dirty="0" err="1" smtClean="0"/>
              <a:t>adalah</a:t>
            </a:r>
            <a:r>
              <a:rPr lang="en-US" sz="2400" dirty="0" smtClean="0"/>
              <a:t> </a:t>
            </a:r>
            <a:r>
              <a:rPr lang="en-US" sz="2400" dirty="0" err="1" smtClean="0"/>
              <a:t>jenis</a:t>
            </a:r>
            <a:r>
              <a:rPr lang="en-US" sz="2400" dirty="0" smtClean="0"/>
              <a:t> </a:t>
            </a:r>
            <a:r>
              <a:rPr lang="en-US" sz="2400" dirty="0" err="1" smtClean="0"/>
              <a:t>skala</a:t>
            </a:r>
            <a:r>
              <a:rPr lang="en-US" sz="2400" dirty="0" smtClean="0"/>
              <a:t> yang </a:t>
            </a:r>
            <a:r>
              <a:rPr lang="en-US" sz="2400" dirty="0" err="1" smtClean="0"/>
              <a:t>menunjukkan</a:t>
            </a:r>
            <a:r>
              <a:rPr lang="en-US" sz="2400" dirty="0" smtClean="0"/>
              <a:t> </a:t>
            </a:r>
            <a:r>
              <a:rPr lang="en-US" sz="2400" dirty="0" err="1" smtClean="0"/>
              <a:t>perbandingan</a:t>
            </a:r>
            <a:r>
              <a:rPr lang="en-US" sz="2400" dirty="0" smtClean="0"/>
              <a:t> </a:t>
            </a:r>
            <a:r>
              <a:rPr lang="en-US" sz="2400" dirty="0" err="1" smtClean="0"/>
              <a:t>antara</a:t>
            </a:r>
            <a:r>
              <a:rPr lang="en-US" sz="2400" dirty="0" smtClean="0"/>
              <a:t> </a:t>
            </a:r>
            <a:r>
              <a:rPr lang="en-US" sz="2400" dirty="0" err="1" smtClean="0"/>
              <a:t>jarak</a:t>
            </a:r>
            <a:r>
              <a:rPr lang="en-US" sz="2400" dirty="0" smtClean="0"/>
              <a:t> </a:t>
            </a:r>
            <a:r>
              <a:rPr lang="en-US" sz="2400" dirty="0" err="1" smtClean="0"/>
              <a:t>di</a:t>
            </a:r>
            <a:r>
              <a:rPr lang="en-US" sz="2400" dirty="0" smtClean="0"/>
              <a:t> </a:t>
            </a:r>
            <a:r>
              <a:rPr lang="en-US" sz="2400" dirty="0" err="1" smtClean="0"/>
              <a:t>peta</a:t>
            </a:r>
            <a:r>
              <a:rPr lang="en-US" sz="2400" dirty="0" smtClean="0"/>
              <a:t> </a:t>
            </a:r>
            <a:r>
              <a:rPr lang="en-US" sz="2400" dirty="0" err="1" smtClean="0"/>
              <a:t>atau</a:t>
            </a:r>
            <a:r>
              <a:rPr lang="en-US" sz="2400" dirty="0" smtClean="0"/>
              <a:t> </a:t>
            </a:r>
            <a:r>
              <a:rPr lang="en-US" sz="2400" dirty="0" err="1" smtClean="0"/>
              <a:t>gambar</a:t>
            </a:r>
            <a:r>
              <a:rPr lang="en-US" sz="2400" dirty="0" smtClean="0"/>
              <a:t> </a:t>
            </a:r>
            <a:r>
              <a:rPr lang="en-US" sz="2400" dirty="0" err="1" smtClean="0"/>
              <a:t>dengan</a:t>
            </a:r>
            <a:r>
              <a:rPr lang="en-US" sz="2400" dirty="0" smtClean="0"/>
              <a:t> </a:t>
            </a:r>
            <a:r>
              <a:rPr lang="en-US" sz="2400" dirty="0" err="1" smtClean="0"/>
              <a:t>jarak</a:t>
            </a:r>
            <a:r>
              <a:rPr lang="en-US" sz="2400" dirty="0" smtClean="0"/>
              <a:t> </a:t>
            </a:r>
            <a:r>
              <a:rPr lang="en-US" sz="2400" dirty="0" err="1" smtClean="0"/>
              <a:t>sebenarnya</a:t>
            </a:r>
            <a:r>
              <a:rPr lang="en-US" sz="2400" dirty="0" smtClean="0"/>
              <a:t> </a:t>
            </a:r>
            <a:r>
              <a:rPr lang="en-US" sz="2400" dirty="0" err="1" smtClean="0"/>
              <a:t>di</a:t>
            </a:r>
            <a:r>
              <a:rPr lang="en-US" sz="2400" dirty="0" smtClean="0"/>
              <a:t> </a:t>
            </a:r>
            <a:r>
              <a:rPr lang="en-US" sz="2400" dirty="0" err="1" smtClean="0"/>
              <a:t>lapangan</a:t>
            </a:r>
            <a:r>
              <a:rPr lang="en-US" sz="2400" dirty="0" smtClean="0"/>
              <a:t> </a:t>
            </a:r>
            <a:r>
              <a:rPr lang="en-US" sz="2400" dirty="0" err="1" smtClean="0"/>
              <a:t>atau</a:t>
            </a:r>
            <a:r>
              <a:rPr lang="en-US" sz="2400" dirty="0" smtClean="0"/>
              <a:t> </a:t>
            </a:r>
            <a:r>
              <a:rPr lang="en-US" sz="2400" dirty="0" err="1" smtClean="0"/>
              <a:t>dunia</a:t>
            </a:r>
            <a:r>
              <a:rPr lang="en-US" sz="2400" dirty="0" smtClean="0"/>
              <a:t> </a:t>
            </a:r>
            <a:r>
              <a:rPr lang="en-US" sz="2400" dirty="0" err="1" smtClean="0"/>
              <a:t>nyata</a:t>
            </a:r>
            <a:r>
              <a:rPr lang="en-US" sz="2400" dirty="0" smtClean="0"/>
              <a:t>, </a:t>
            </a:r>
            <a:r>
              <a:rPr lang="en-US" sz="2400" dirty="0" err="1" smtClean="0"/>
              <a:t>dinyatakan</a:t>
            </a:r>
            <a:r>
              <a:rPr lang="en-US" sz="2400" dirty="0" smtClean="0"/>
              <a:t> </a:t>
            </a:r>
            <a:r>
              <a:rPr lang="en-US" sz="2400" dirty="0" err="1" smtClean="0"/>
              <a:t>dalam</a:t>
            </a:r>
            <a:r>
              <a:rPr lang="en-US" sz="2400" dirty="0" smtClean="0"/>
              <a:t> </a:t>
            </a:r>
            <a:r>
              <a:rPr lang="en-US" sz="2400" dirty="0" err="1" smtClean="0"/>
              <a:t>bentuk</a:t>
            </a:r>
            <a:r>
              <a:rPr lang="en-US" sz="2400" dirty="0" smtClean="0"/>
              <a:t> </a:t>
            </a:r>
            <a:r>
              <a:rPr lang="en-US" sz="2400" dirty="0" err="1" smtClean="0"/>
              <a:t>angka</a:t>
            </a:r>
            <a:r>
              <a:rPr lang="en-US" sz="2400" dirty="0" smtClean="0"/>
              <a:t> </a:t>
            </a:r>
            <a:r>
              <a:rPr lang="en-US" sz="2400" dirty="0" err="1" smtClean="0"/>
              <a:t>atau</a:t>
            </a:r>
            <a:r>
              <a:rPr lang="en-US" sz="2400" dirty="0" smtClean="0"/>
              <a:t> </a:t>
            </a:r>
            <a:r>
              <a:rPr lang="en-US" sz="2400" dirty="0" err="1" smtClean="0"/>
              <a:t>pecahan</a:t>
            </a:r>
            <a:r>
              <a:rPr lang="en-US" sz="2400" dirty="0" smtClean="0"/>
              <a:t>. </a:t>
            </a:r>
            <a:r>
              <a:rPr lang="en-US" sz="2400" dirty="0" err="1" smtClean="0"/>
              <a:t>Contohnya</a:t>
            </a:r>
            <a:r>
              <a:rPr lang="en-US" sz="2400" dirty="0" smtClean="0"/>
              <a:t>, </a:t>
            </a:r>
            <a:r>
              <a:rPr lang="en-US" sz="2400" dirty="0" err="1" smtClean="0"/>
              <a:t>skala</a:t>
            </a:r>
            <a:r>
              <a:rPr lang="en-US" sz="2400" dirty="0" smtClean="0"/>
              <a:t> 1:100.000 </a:t>
            </a:r>
            <a:r>
              <a:rPr lang="en-US" sz="2400" dirty="0" err="1" smtClean="0"/>
              <a:t>berarti</a:t>
            </a:r>
            <a:r>
              <a:rPr lang="en-US" sz="2400" dirty="0" smtClean="0"/>
              <a:t> 1 cm </a:t>
            </a:r>
            <a:r>
              <a:rPr lang="en-US" sz="2400" dirty="0" err="1" smtClean="0"/>
              <a:t>pada</a:t>
            </a:r>
            <a:r>
              <a:rPr lang="en-US" sz="2400" dirty="0" smtClean="0"/>
              <a:t> </a:t>
            </a:r>
            <a:r>
              <a:rPr lang="en-US" sz="2400" dirty="0" err="1" smtClean="0"/>
              <a:t>peta</a:t>
            </a:r>
            <a:r>
              <a:rPr lang="en-US" sz="2400" dirty="0" smtClean="0"/>
              <a:t> </a:t>
            </a:r>
            <a:r>
              <a:rPr lang="en-US" sz="2400" dirty="0" err="1" smtClean="0"/>
              <a:t>mewakili</a:t>
            </a:r>
            <a:r>
              <a:rPr lang="en-US" sz="2400" dirty="0" smtClean="0"/>
              <a:t> 100.000 cm (</a:t>
            </a:r>
            <a:r>
              <a:rPr lang="en-US" sz="2400" dirty="0" err="1" smtClean="0"/>
              <a:t>atau</a:t>
            </a:r>
            <a:r>
              <a:rPr lang="en-US" sz="2400" dirty="0" smtClean="0"/>
              <a:t> 1 km) </a:t>
            </a:r>
            <a:r>
              <a:rPr lang="en-US" sz="2400" dirty="0" err="1" smtClean="0"/>
              <a:t>jarak</a:t>
            </a:r>
            <a:r>
              <a:rPr lang="en-US" sz="2400" dirty="0" smtClean="0"/>
              <a:t> </a:t>
            </a:r>
            <a:r>
              <a:rPr lang="en-US" sz="2400" dirty="0" err="1" smtClean="0"/>
              <a:t>sebenarnya</a:t>
            </a:r>
            <a:r>
              <a:rPr lang="en-US" sz="2400" dirty="0" smtClean="0"/>
              <a:t> </a:t>
            </a:r>
            <a:r>
              <a:rPr lang="en-US" sz="2400" dirty="0" err="1" smtClean="0"/>
              <a:t>di</a:t>
            </a:r>
            <a:r>
              <a:rPr lang="en-US" sz="2400" dirty="0" smtClean="0"/>
              <a:t> </a:t>
            </a:r>
            <a:r>
              <a:rPr lang="en-US" sz="2400" dirty="0" err="1" smtClean="0"/>
              <a:t>Bumi</a:t>
            </a:r>
            <a:endParaRPr lang="en-US" sz="2400" dirty="0" smtClean="0"/>
          </a:p>
          <a:p>
            <a:r>
              <a:rPr lang="en-US" dirty="0" smtClean="0"/>
              <a:t> </a:t>
            </a:r>
            <a:r>
              <a:rPr lang="en-US" sz="3200" dirty="0" err="1" smtClean="0"/>
              <a:t>Skala</a:t>
            </a:r>
            <a:r>
              <a:rPr lang="en-US" sz="3200" dirty="0" smtClean="0"/>
              <a:t> </a:t>
            </a:r>
            <a:r>
              <a:rPr lang="en-US" sz="3200" dirty="0" err="1" smtClean="0"/>
              <a:t>Grafis</a:t>
            </a:r>
            <a:r>
              <a:rPr lang="en-US" sz="3200" dirty="0" smtClean="0"/>
              <a:t>  (Graphic Scale) , </a:t>
            </a:r>
            <a:r>
              <a:rPr lang="en-US" sz="3200" dirty="0" err="1" smtClean="0"/>
              <a:t>Contoh</a:t>
            </a:r>
            <a:r>
              <a:rPr lang="en-US" sz="3200" dirty="0" smtClean="0"/>
              <a:t> </a:t>
            </a:r>
          </a:p>
          <a:p>
            <a:pPr>
              <a:buNone/>
            </a:pPr>
            <a:r>
              <a:rPr lang="en-US" dirty="0" smtClean="0"/>
              <a:t>	</a:t>
            </a:r>
            <a:r>
              <a:rPr lang="en-US" sz="2400" dirty="0" err="1" smtClean="0"/>
              <a:t>Skala</a:t>
            </a:r>
            <a:r>
              <a:rPr lang="en-US" sz="2400" dirty="0" smtClean="0"/>
              <a:t> </a:t>
            </a:r>
            <a:r>
              <a:rPr lang="en-US" sz="2400" dirty="0" err="1" smtClean="0"/>
              <a:t>grafis</a:t>
            </a:r>
            <a:r>
              <a:rPr lang="en-US" sz="2400" dirty="0" smtClean="0"/>
              <a:t>" </a:t>
            </a:r>
            <a:r>
              <a:rPr lang="en-US" sz="2400" dirty="0" err="1" smtClean="0"/>
              <a:t>dapat</a:t>
            </a:r>
            <a:r>
              <a:rPr lang="en-US" sz="2400" dirty="0" smtClean="0"/>
              <a:t> </a:t>
            </a:r>
            <a:r>
              <a:rPr lang="en-US" sz="2400" dirty="0" err="1" smtClean="0"/>
              <a:t>berarti</a:t>
            </a:r>
            <a:r>
              <a:rPr lang="en-US" sz="2400" dirty="0" smtClean="0"/>
              <a:t> </a:t>
            </a:r>
            <a:r>
              <a:rPr lang="en-US" sz="2400" dirty="0" err="1" smtClean="0"/>
              <a:t>skala</a:t>
            </a:r>
            <a:r>
              <a:rPr lang="en-US" sz="2400" dirty="0" smtClean="0"/>
              <a:t> </a:t>
            </a:r>
            <a:r>
              <a:rPr lang="en-US" sz="2400" dirty="0" err="1" smtClean="0"/>
              <a:t>batang</a:t>
            </a:r>
            <a:r>
              <a:rPr lang="en-US" sz="2400" dirty="0" smtClean="0"/>
              <a:t>, yang </a:t>
            </a:r>
            <a:r>
              <a:rPr lang="en-US" sz="2400" dirty="0" err="1" smtClean="0"/>
              <a:t>merupakan</a:t>
            </a:r>
            <a:r>
              <a:rPr lang="en-US" sz="2400" dirty="0" smtClean="0"/>
              <a:t> </a:t>
            </a:r>
            <a:r>
              <a:rPr lang="en-US" sz="2400" dirty="0" err="1" smtClean="0"/>
              <a:t>representasi</a:t>
            </a:r>
            <a:r>
              <a:rPr lang="en-US" sz="2400" dirty="0" smtClean="0"/>
              <a:t> visual </a:t>
            </a:r>
            <a:r>
              <a:rPr lang="en-US" sz="2400" dirty="0" err="1" smtClean="0"/>
              <a:t>jarak</a:t>
            </a:r>
            <a:r>
              <a:rPr lang="en-US" sz="2400" dirty="0" smtClean="0"/>
              <a:t> </a:t>
            </a:r>
            <a:r>
              <a:rPr lang="en-US" sz="2400" dirty="0" err="1" smtClean="0"/>
              <a:t>sebenarnya</a:t>
            </a:r>
            <a:r>
              <a:rPr lang="en-US" sz="2400" dirty="0" smtClean="0"/>
              <a:t> </a:t>
            </a:r>
            <a:r>
              <a:rPr lang="en-US" sz="2400" dirty="0" err="1" smtClean="0"/>
              <a:t>pada</a:t>
            </a:r>
            <a:r>
              <a:rPr lang="en-US" sz="2400" dirty="0" smtClean="0"/>
              <a:t> </a:t>
            </a:r>
            <a:r>
              <a:rPr lang="en-US" sz="2400" dirty="0" err="1" smtClean="0"/>
              <a:t>peta</a:t>
            </a:r>
            <a:r>
              <a:rPr lang="en-US" sz="2400" dirty="0" smtClean="0"/>
              <a:t> </a:t>
            </a:r>
            <a:r>
              <a:rPr lang="en-US" sz="2400" dirty="0" err="1" smtClean="0"/>
              <a:t>atau</a:t>
            </a:r>
            <a:r>
              <a:rPr lang="en-US" sz="2400" dirty="0" smtClean="0"/>
              <a:t> </a:t>
            </a:r>
            <a:r>
              <a:rPr lang="en-US" sz="2400" dirty="0" err="1" smtClean="0"/>
              <a:t>gambar</a:t>
            </a:r>
            <a:r>
              <a:rPr lang="en-US" sz="2400" dirty="0" smtClean="0"/>
              <a:t>, </a:t>
            </a:r>
            <a:r>
              <a:rPr lang="en-US" sz="2400" dirty="0" err="1" smtClean="0"/>
              <a:t>dan</a:t>
            </a:r>
            <a:r>
              <a:rPr lang="en-US" sz="2400" dirty="0" smtClean="0"/>
              <a:t> </a:t>
            </a:r>
            <a:r>
              <a:rPr lang="en-US" sz="2400" dirty="0" err="1" smtClean="0"/>
              <a:t>juga</a:t>
            </a:r>
            <a:r>
              <a:rPr lang="en-US" sz="2400" dirty="0" smtClean="0"/>
              <a:t> </a:t>
            </a:r>
            <a:r>
              <a:rPr lang="en-US" sz="2400" dirty="0" err="1" smtClean="0"/>
              <a:t>skala</a:t>
            </a:r>
            <a:r>
              <a:rPr lang="en-US" sz="2400" dirty="0" smtClean="0"/>
              <a:t> </a:t>
            </a:r>
            <a:r>
              <a:rPr lang="en-US" sz="2400" dirty="0" err="1" smtClean="0"/>
              <a:t>penilaian</a:t>
            </a:r>
            <a:r>
              <a:rPr lang="en-US" sz="2400" dirty="0" smtClean="0"/>
              <a:t> </a:t>
            </a:r>
            <a:r>
              <a:rPr lang="en-US" sz="2400" dirty="0" err="1" smtClean="0"/>
              <a:t>grafis</a:t>
            </a:r>
            <a:r>
              <a:rPr lang="en-US" sz="2400" dirty="0" smtClean="0"/>
              <a:t> (graphic rating scale),</a:t>
            </a:r>
          </a:p>
          <a:p>
            <a:r>
              <a:rPr lang="en-US" sz="3200" dirty="0" err="1" smtClean="0"/>
              <a:t>Skala</a:t>
            </a:r>
            <a:r>
              <a:rPr lang="en-US" sz="3200" dirty="0" smtClean="0"/>
              <a:t> </a:t>
            </a:r>
            <a:r>
              <a:rPr lang="en-US" sz="3200" dirty="0" err="1" smtClean="0"/>
              <a:t>Kalimat</a:t>
            </a:r>
            <a:r>
              <a:rPr lang="en-US" sz="3200" dirty="0" smtClean="0"/>
              <a:t> (</a:t>
            </a:r>
            <a:r>
              <a:rPr lang="en-US" sz="3200" dirty="0" err="1" smtClean="0"/>
              <a:t>Verval</a:t>
            </a:r>
            <a:r>
              <a:rPr lang="en-US" sz="3200" dirty="0" smtClean="0"/>
              <a:t> Scale ), </a:t>
            </a:r>
            <a:r>
              <a:rPr lang="en-US" sz="3200" dirty="0" err="1" smtClean="0"/>
              <a:t>Contoh</a:t>
            </a:r>
            <a:r>
              <a:rPr lang="en-US" sz="3200" dirty="0" smtClean="0"/>
              <a:t>  ; one inch to two miles</a:t>
            </a:r>
          </a:p>
          <a:p>
            <a:pPr>
              <a:buNone/>
            </a:pPr>
            <a:r>
              <a:rPr lang="en-US" sz="2400" dirty="0" smtClean="0"/>
              <a:t>	</a:t>
            </a:r>
            <a:r>
              <a:rPr lang="en-US" sz="2400" dirty="0" err="1" smtClean="0"/>
              <a:t>Skala</a:t>
            </a:r>
            <a:r>
              <a:rPr lang="en-US" sz="2400" dirty="0" smtClean="0"/>
              <a:t> </a:t>
            </a:r>
            <a:r>
              <a:rPr lang="en-US" sz="2400" dirty="0" err="1" smtClean="0"/>
              <a:t>kalimat</a:t>
            </a:r>
            <a:r>
              <a:rPr lang="en-US" sz="2400" dirty="0" smtClean="0"/>
              <a:t> </a:t>
            </a:r>
            <a:r>
              <a:rPr lang="en-US" sz="2400" dirty="0" err="1" smtClean="0"/>
              <a:t>adalah</a:t>
            </a:r>
            <a:r>
              <a:rPr lang="en-US" sz="2400" dirty="0" smtClean="0"/>
              <a:t> </a:t>
            </a:r>
            <a:r>
              <a:rPr lang="en-US" sz="2400" dirty="0" err="1" smtClean="0"/>
              <a:t>cara</a:t>
            </a:r>
            <a:r>
              <a:rPr lang="en-US" sz="2400" dirty="0" smtClean="0"/>
              <a:t> </a:t>
            </a:r>
            <a:r>
              <a:rPr lang="en-US" sz="2400" dirty="0" err="1" smtClean="0"/>
              <a:t>menyatakan</a:t>
            </a:r>
            <a:r>
              <a:rPr lang="en-US" sz="2400" dirty="0" smtClean="0"/>
              <a:t> </a:t>
            </a:r>
            <a:r>
              <a:rPr lang="en-US" sz="2400" dirty="0" err="1" smtClean="0"/>
              <a:t>perbandingan</a:t>
            </a:r>
            <a:r>
              <a:rPr lang="en-US" sz="2400" dirty="0" smtClean="0"/>
              <a:t> </a:t>
            </a:r>
            <a:r>
              <a:rPr lang="en-US" sz="2400" dirty="0" err="1" smtClean="0"/>
              <a:t>jarak</a:t>
            </a:r>
            <a:r>
              <a:rPr lang="en-US" sz="2400" dirty="0" smtClean="0"/>
              <a:t> </a:t>
            </a:r>
            <a:r>
              <a:rPr lang="en-US" sz="2400" dirty="0" err="1" smtClean="0"/>
              <a:t>atau</a:t>
            </a:r>
            <a:r>
              <a:rPr lang="en-US" sz="2400" dirty="0" smtClean="0"/>
              <a:t> </a:t>
            </a:r>
            <a:r>
              <a:rPr lang="en-US" sz="2400" dirty="0" err="1" smtClean="0"/>
              <a:t>ukuran</a:t>
            </a:r>
            <a:r>
              <a:rPr lang="en-US" sz="2400" dirty="0" smtClean="0"/>
              <a:t> </a:t>
            </a:r>
            <a:r>
              <a:rPr lang="en-US" sz="2400" dirty="0" err="1" smtClean="0"/>
              <a:t>antara</a:t>
            </a:r>
            <a:r>
              <a:rPr lang="en-US" sz="2400" dirty="0" smtClean="0"/>
              <a:t> </a:t>
            </a:r>
            <a:r>
              <a:rPr lang="en-US" sz="2400" dirty="0" err="1" smtClean="0"/>
              <a:t>objek</a:t>
            </a:r>
            <a:r>
              <a:rPr lang="en-US" sz="2400" dirty="0" smtClean="0"/>
              <a:t> </a:t>
            </a:r>
            <a:r>
              <a:rPr lang="en-US" sz="2400" dirty="0" err="1" smtClean="0"/>
              <a:t>sebenarnya</a:t>
            </a:r>
            <a:r>
              <a:rPr lang="en-US" sz="2400" dirty="0" smtClean="0"/>
              <a:t> </a:t>
            </a:r>
            <a:r>
              <a:rPr lang="en-US" sz="2400" dirty="0" err="1" smtClean="0"/>
              <a:t>dengan</a:t>
            </a:r>
            <a:r>
              <a:rPr lang="en-US" sz="2400" dirty="0" smtClean="0"/>
              <a:t> </a:t>
            </a:r>
            <a:r>
              <a:rPr lang="en-US" sz="2400" dirty="0" err="1" smtClean="0"/>
              <a:t>representasinya</a:t>
            </a:r>
            <a:r>
              <a:rPr lang="en-US" sz="2400" dirty="0" smtClean="0"/>
              <a:t> (</a:t>
            </a:r>
            <a:r>
              <a:rPr lang="en-US" sz="2400" dirty="0" err="1" smtClean="0"/>
              <a:t>seperti</a:t>
            </a:r>
            <a:r>
              <a:rPr lang="en-US" sz="2400" dirty="0" smtClean="0"/>
              <a:t> </a:t>
            </a:r>
            <a:r>
              <a:rPr lang="en-US" sz="2400" dirty="0" err="1" smtClean="0"/>
              <a:t>peta</a:t>
            </a:r>
            <a:r>
              <a:rPr lang="en-US" sz="2400" dirty="0" smtClean="0"/>
              <a:t> </a:t>
            </a:r>
            <a:r>
              <a:rPr lang="en-US" sz="2400" dirty="0" err="1" smtClean="0"/>
              <a:t>atau</a:t>
            </a:r>
            <a:r>
              <a:rPr lang="en-US" sz="2400" dirty="0" smtClean="0"/>
              <a:t> </a:t>
            </a:r>
            <a:r>
              <a:rPr lang="en-US" sz="2400" dirty="0" err="1" smtClean="0"/>
              <a:t>gambar</a:t>
            </a:r>
            <a:r>
              <a:rPr lang="en-US" sz="2400" dirty="0" smtClean="0"/>
              <a:t>) </a:t>
            </a:r>
            <a:r>
              <a:rPr lang="en-US" sz="2400" dirty="0" err="1" smtClean="0"/>
              <a:t>menggunakan</a:t>
            </a:r>
            <a:r>
              <a:rPr lang="en-US" sz="2400" dirty="0" smtClean="0"/>
              <a:t> </a:t>
            </a:r>
            <a:r>
              <a:rPr lang="en-US" sz="2400" dirty="0" err="1" smtClean="0"/>
              <a:t>bentuk</a:t>
            </a:r>
            <a:r>
              <a:rPr lang="en-US" sz="2400" dirty="0" smtClean="0"/>
              <a:t> </a:t>
            </a:r>
            <a:r>
              <a:rPr lang="en-US" sz="2400" dirty="0" err="1" smtClean="0"/>
              <a:t>tulisan</a:t>
            </a:r>
            <a:r>
              <a:rPr lang="en-US" sz="2400" dirty="0" smtClean="0"/>
              <a:t> </a:t>
            </a:r>
            <a:r>
              <a:rPr lang="en-US" sz="2400" dirty="0" err="1" smtClean="0"/>
              <a:t>atau</a:t>
            </a:r>
            <a:r>
              <a:rPr lang="en-US" sz="2400" dirty="0" smtClean="0"/>
              <a:t> </a:t>
            </a:r>
            <a:r>
              <a:rPr lang="en-US" sz="2400" dirty="0" err="1" smtClean="0"/>
              <a:t>kalimat</a:t>
            </a:r>
            <a:r>
              <a:rPr lang="en-US" sz="2400" dirty="0" smtClean="0"/>
              <a:t> verbal, </a:t>
            </a:r>
            <a:r>
              <a:rPr lang="en-US" sz="2400" dirty="0" err="1" smtClean="0"/>
              <a:t>bukan</a:t>
            </a:r>
            <a:r>
              <a:rPr lang="en-US" sz="2400" dirty="0" smtClean="0"/>
              <a:t> </a:t>
            </a:r>
            <a:r>
              <a:rPr lang="en-US" sz="2400" dirty="0" err="1" smtClean="0"/>
              <a:t>angka</a:t>
            </a:r>
            <a:r>
              <a:rPr lang="en-US" sz="2400" dirty="0" smtClean="0"/>
              <a:t>,  </a:t>
            </a:r>
            <a:r>
              <a:rPr lang="en-US" sz="2400" dirty="0" err="1" smtClean="0"/>
              <a:t>Contohnya</a:t>
            </a:r>
            <a:r>
              <a:rPr lang="en-US" sz="2400" dirty="0" smtClean="0"/>
              <a:t> </a:t>
            </a:r>
            <a:r>
              <a:rPr lang="en-US" sz="2400" dirty="0" err="1" smtClean="0"/>
              <a:t>adalah</a:t>
            </a:r>
            <a:r>
              <a:rPr lang="en-US" sz="2400" dirty="0" smtClean="0"/>
              <a:t> </a:t>
            </a:r>
            <a:r>
              <a:rPr lang="en-US" sz="2400" dirty="0" err="1" smtClean="0"/>
              <a:t>kalimat</a:t>
            </a:r>
            <a:r>
              <a:rPr lang="en-US" sz="2400" dirty="0" smtClean="0"/>
              <a:t> "1 </a:t>
            </a:r>
            <a:r>
              <a:rPr lang="en-US" sz="2400" dirty="0" err="1" smtClean="0"/>
              <a:t>inci</a:t>
            </a:r>
            <a:r>
              <a:rPr lang="en-US" sz="2400" dirty="0" smtClean="0"/>
              <a:t> </a:t>
            </a:r>
            <a:r>
              <a:rPr lang="en-US" sz="2400" dirty="0" err="1" smtClean="0"/>
              <a:t>sama</a:t>
            </a:r>
            <a:r>
              <a:rPr lang="en-US" sz="2400" dirty="0" smtClean="0"/>
              <a:t> </a:t>
            </a:r>
            <a:r>
              <a:rPr lang="en-US" sz="2400" dirty="0" err="1" smtClean="0"/>
              <a:t>dengan</a:t>
            </a:r>
            <a:r>
              <a:rPr lang="en-US" sz="2400" dirty="0" smtClean="0"/>
              <a:t> 5 mil", yang </a:t>
            </a:r>
            <a:r>
              <a:rPr lang="en-US" sz="2400" dirty="0" err="1" smtClean="0"/>
              <a:t>menunjukkan</a:t>
            </a:r>
            <a:r>
              <a:rPr lang="en-US" sz="2400" dirty="0" smtClean="0"/>
              <a:t> </a:t>
            </a:r>
            <a:r>
              <a:rPr lang="en-US" sz="2400" dirty="0" err="1" smtClean="0"/>
              <a:t>skala</a:t>
            </a:r>
            <a:r>
              <a:rPr lang="en-US" sz="2400" dirty="0" smtClean="0"/>
              <a:t> </a:t>
            </a:r>
            <a:r>
              <a:rPr lang="en-US" sz="2400" dirty="0" err="1" smtClean="0"/>
              <a:t>peta</a:t>
            </a:r>
            <a:r>
              <a:rPr lang="en-US" sz="2400" dirty="0" smtClean="0"/>
              <a:t> </a:t>
            </a:r>
            <a:r>
              <a:rPr lang="en-US" sz="2400" dirty="0" err="1" smtClean="0"/>
              <a:t>secara</a:t>
            </a:r>
            <a:r>
              <a:rPr lang="en-US" sz="2400" dirty="0" smtClean="0"/>
              <a:t> </a:t>
            </a:r>
            <a:r>
              <a:rPr lang="en-US" sz="2400" dirty="0" err="1" smtClean="0"/>
              <a:t>langsung</a:t>
            </a:r>
            <a:r>
              <a:rPr lang="en-US" sz="2400" dirty="0" smtClean="0"/>
              <a:t>. </a:t>
            </a:r>
            <a:endParaRPr lang="en-US" sz="2400" dirty="0"/>
          </a:p>
        </p:txBody>
      </p:sp>
      <p:pic>
        <p:nvPicPr>
          <p:cNvPr id="4" name="Picture 2" descr="Komponen Peta : Skala – Guru Geografi MAN 1 Gunungkidul DIY"/>
          <p:cNvPicPr>
            <a:picLocks noChangeAspect="1" noChangeArrowheads="1"/>
          </p:cNvPicPr>
          <p:nvPr/>
        </p:nvPicPr>
        <p:blipFill>
          <a:blip r:embed="rId2"/>
          <a:srcRect/>
          <a:stretch>
            <a:fillRect/>
          </a:stretch>
        </p:blipFill>
        <p:spPr bwMode="auto">
          <a:xfrm>
            <a:off x="7051964" y="2923309"/>
            <a:ext cx="4488872" cy="692727"/>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8EF2695-B88E-4314-BEEE-E319A609EF47}"/>
              </a:ext>
            </a:extLst>
          </p:cNvPr>
          <p:cNvSpPr>
            <a:spLocks noGrp="1"/>
          </p:cNvSpPr>
          <p:nvPr>
            <p:ph type="title"/>
          </p:nvPr>
        </p:nvSpPr>
        <p:spPr/>
        <p:txBody>
          <a:bodyPr/>
          <a:lstStyle/>
          <a:p>
            <a:r>
              <a:rPr lang="id-ID" dirty="0"/>
              <a:t>Rumus Mencari Skala Peta dari Garis Kontur</a:t>
            </a:r>
          </a:p>
        </p:txBody>
      </p:sp>
      <p:sp>
        <p:nvSpPr>
          <p:cNvPr id="3" name="Content Placeholder 2">
            <a:extLst>
              <a:ext uri="{FF2B5EF4-FFF2-40B4-BE49-F238E27FC236}">
                <a16:creationId xmlns="" xmlns:a16="http://schemas.microsoft.com/office/drawing/2014/main" id="{7F38F0BD-4426-4520-8CA2-D1CCE235C43F}"/>
              </a:ext>
            </a:extLst>
          </p:cNvPr>
          <p:cNvSpPr>
            <a:spLocks noGrp="1"/>
          </p:cNvSpPr>
          <p:nvPr>
            <p:ph idx="1"/>
          </p:nvPr>
        </p:nvSpPr>
        <p:spPr>
          <a:xfrm>
            <a:off x="838200" y="1825625"/>
            <a:ext cx="5631873" cy="4351338"/>
          </a:xfrm>
        </p:spPr>
        <p:txBody>
          <a:bodyPr>
            <a:normAutofit lnSpcReduction="10000"/>
          </a:bodyPr>
          <a:lstStyle/>
          <a:p>
            <a:r>
              <a:rPr lang="id-ID" dirty="0"/>
              <a:t>Cara mengetahui skala yang digunakan pada sebuah peta topografi dapat menggunakan sebuah persamaan yang menyatakan hubungan skala dan contour interval. Rumus skala pada peta topografi dapat dicari menggunakan persamaan Contour Interval (CI) dikali 2.000, di mana CI merupakan jarak antara dua garis kontur dan 2.000 merupakan suatu konstanta.</a:t>
            </a:r>
          </a:p>
        </p:txBody>
      </p:sp>
      <p:pic>
        <p:nvPicPr>
          <p:cNvPr id="5" name="Picture 4">
            <a:extLst>
              <a:ext uri="{FF2B5EF4-FFF2-40B4-BE49-F238E27FC236}">
                <a16:creationId xmlns="" xmlns:a16="http://schemas.microsoft.com/office/drawing/2014/main" id="{789715B1-29EB-4177-B9CB-EFA464EFCCAF}"/>
              </a:ext>
            </a:extLst>
          </p:cNvPr>
          <p:cNvPicPr>
            <a:picLocks noChangeAspect="1"/>
          </p:cNvPicPr>
          <p:nvPr/>
        </p:nvPicPr>
        <p:blipFill rotWithShape="1">
          <a:blip r:embed="rId2"/>
          <a:srcRect l="-3194" r="3261" b="12784"/>
          <a:stretch/>
        </p:blipFill>
        <p:spPr>
          <a:xfrm>
            <a:off x="6470073" y="1219200"/>
            <a:ext cx="4959927" cy="4835235"/>
          </a:xfrm>
          <a:prstGeom prst="rect">
            <a:avLst/>
          </a:prstGeom>
        </p:spPr>
      </p:pic>
    </p:spTree>
    <p:extLst>
      <p:ext uri="{BB962C8B-B14F-4D97-AF65-F5344CB8AC3E}">
        <p14:creationId xmlns:p14="http://schemas.microsoft.com/office/powerpoint/2010/main" val="346175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58DFD94-9008-4E66-BDC2-5AA7A7C4B6E7}"/>
              </a:ext>
            </a:extLst>
          </p:cNvPr>
          <p:cNvSpPr>
            <a:spLocks noGrp="1"/>
          </p:cNvSpPr>
          <p:nvPr>
            <p:ph type="title"/>
          </p:nvPr>
        </p:nvSpPr>
        <p:spPr>
          <a:xfrm>
            <a:off x="1025236" y="365125"/>
            <a:ext cx="10328564" cy="1075747"/>
          </a:xfrm>
        </p:spPr>
        <p:txBody>
          <a:bodyPr/>
          <a:lstStyle/>
          <a:p>
            <a:r>
              <a:rPr lang="id-ID" b="1" dirty="0">
                <a:latin typeface="Arial Black" panose="020B0A04020102020204" pitchFamily="34" charset="0"/>
              </a:rPr>
              <a:t>Peta </a:t>
            </a:r>
          </a:p>
        </p:txBody>
      </p:sp>
      <p:sp>
        <p:nvSpPr>
          <p:cNvPr id="3" name="Content Placeholder 2">
            <a:extLst>
              <a:ext uri="{FF2B5EF4-FFF2-40B4-BE49-F238E27FC236}">
                <a16:creationId xmlns="" xmlns:a16="http://schemas.microsoft.com/office/drawing/2014/main" id="{5CE18D7A-858F-419C-9CF3-F2CCECE9433D}"/>
              </a:ext>
            </a:extLst>
          </p:cNvPr>
          <p:cNvSpPr>
            <a:spLocks noGrp="1"/>
          </p:cNvSpPr>
          <p:nvPr>
            <p:ph idx="1"/>
          </p:nvPr>
        </p:nvSpPr>
        <p:spPr>
          <a:xfrm>
            <a:off x="838199" y="1440872"/>
            <a:ext cx="10813473" cy="5153891"/>
          </a:xfrm>
        </p:spPr>
        <p:txBody>
          <a:bodyPr>
            <a:normAutofit fontScale="92500"/>
          </a:bodyPr>
          <a:lstStyle/>
          <a:p>
            <a:r>
              <a:rPr lang="id-ID" dirty="0"/>
              <a:t>Peta merupakan gambaran dari keseluruhan dalam permukaan bumi dengan perbandingan yang tertentu. Kata peta yang berasal dari bahasa Inggris, yaitu Map. Kata map juga berasal dari bahasa Yunani, yaitu mappa.</a:t>
            </a:r>
          </a:p>
          <a:p>
            <a:r>
              <a:rPr lang="id-ID" dirty="0"/>
              <a:t>Tetapi pengertian yang secara umum Peta adalah sebuah gambaran dari permukaan bumi atau bagian-bagian nya, permukaan bumi yang berada di dataran atau diperkecil dengan memakai skala yang tertentu tertentu.</a:t>
            </a:r>
          </a:p>
          <a:p>
            <a:r>
              <a:rPr lang="id-ID" dirty="0"/>
              <a:t>Ada beberapa Ilmu yang mempelajari tentang peta yang telah dikenal dengan kartografi, dan sebagian orang yang bekerja membuat peta disebut Kartograf.</a:t>
            </a:r>
          </a:p>
          <a:p>
            <a:r>
              <a:rPr lang="id-ID" dirty="0"/>
              <a:t>Adapun kata dari skala adalah perbandingan antara jarak pada peta dengan jarak yang sebenarnya di permukaan bumi, karena Peta dibuat dengan skala tertentu supaya dapat dengan mudah menggambarkan keadaan di permukaan bumi dengan ukuran yang sangat tepat dan akurat.</a:t>
            </a:r>
          </a:p>
          <a:p>
            <a:endParaRPr lang="id-ID" dirty="0"/>
          </a:p>
        </p:txBody>
      </p:sp>
    </p:spTree>
    <p:extLst>
      <p:ext uri="{BB962C8B-B14F-4D97-AF65-F5344CB8AC3E}">
        <p14:creationId xmlns:p14="http://schemas.microsoft.com/office/powerpoint/2010/main" val="1815470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D5BDD6-CD09-47B8-8673-26E651C744AB}"/>
              </a:ext>
            </a:extLst>
          </p:cNvPr>
          <p:cNvSpPr>
            <a:spLocks noGrp="1"/>
          </p:cNvSpPr>
          <p:nvPr>
            <p:ph type="title"/>
          </p:nvPr>
        </p:nvSpPr>
        <p:spPr/>
        <p:txBody>
          <a:bodyPr/>
          <a:lstStyle/>
          <a:p>
            <a:r>
              <a:rPr lang="en-US" b="1" dirty="0">
                <a:solidFill>
                  <a:srgbClr val="333333"/>
                </a:solidFill>
                <a:latin typeface="Cambria" panose="02040503050406030204" pitchFamily="18" charset="0"/>
                <a:ea typeface="Times New Roman" panose="02020603050405020304" pitchFamily="18" charset="0"/>
                <a:cs typeface="Arial" panose="020B0604020202020204" pitchFamily="34" charset="0"/>
              </a:rPr>
              <a:t>KOMPONEN PETA</a:t>
            </a:r>
            <a:r>
              <a:rPr lang="id-ID" b="1" dirty="0">
                <a:solidFill>
                  <a:srgbClr val="333333"/>
                </a:solidFill>
                <a:latin typeface="Cambria" panose="02040503050406030204" pitchFamily="18" charset="0"/>
                <a:ea typeface="Times New Roman" panose="02020603050405020304" pitchFamily="18" charset="0"/>
                <a:cs typeface="Arial" panose="020B0604020202020204" pitchFamily="34" charset="0"/>
              </a:rPr>
              <a:t> (1)</a:t>
            </a:r>
            <a:endParaRPr lang="id-ID" dirty="0"/>
          </a:p>
        </p:txBody>
      </p:sp>
      <p:sp>
        <p:nvSpPr>
          <p:cNvPr id="3" name="Content Placeholder 2">
            <a:extLst>
              <a:ext uri="{FF2B5EF4-FFF2-40B4-BE49-F238E27FC236}">
                <a16:creationId xmlns="" xmlns:a16="http://schemas.microsoft.com/office/drawing/2014/main" id="{F5A7165E-4DB0-4B0A-A476-5334E4BA4404}"/>
              </a:ext>
            </a:extLst>
          </p:cNvPr>
          <p:cNvSpPr>
            <a:spLocks noGrp="1"/>
          </p:cNvSpPr>
          <p:nvPr>
            <p:ph idx="1"/>
          </p:nvPr>
        </p:nvSpPr>
        <p:spPr>
          <a:xfrm>
            <a:off x="1717964" y="1371600"/>
            <a:ext cx="9635836" cy="4805363"/>
          </a:xfrm>
        </p:spPr>
        <p:txBody>
          <a:bodyPr>
            <a:normAutofit lnSpcReduction="10000"/>
          </a:bodyPr>
          <a:lstStyle/>
          <a:p>
            <a:r>
              <a:rPr lang="id-ID" dirty="0"/>
              <a:t>1.      Judul peta</a:t>
            </a:r>
          </a:p>
          <a:p>
            <a:r>
              <a:rPr lang="id-ID" dirty="0"/>
              <a:t>2.      Garis astronomis</a:t>
            </a:r>
          </a:p>
          <a:p>
            <a:r>
              <a:rPr lang="id-ID" dirty="0"/>
              <a:t>3.      Garis tepi</a:t>
            </a:r>
          </a:p>
          <a:p>
            <a:r>
              <a:rPr lang="id-ID" dirty="0"/>
              <a:t>4.      Inset</a:t>
            </a:r>
          </a:p>
          <a:p>
            <a:r>
              <a:rPr lang="id-ID" dirty="0"/>
              <a:t>5.      Skala peta</a:t>
            </a:r>
          </a:p>
          <a:p>
            <a:r>
              <a:rPr lang="id-ID" dirty="0"/>
              <a:t>6.      Orientasi</a:t>
            </a:r>
          </a:p>
          <a:p>
            <a:r>
              <a:rPr lang="id-ID" dirty="0"/>
              <a:t>7.      Simbol peta</a:t>
            </a:r>
          </a:p>
          <a:p>
            <a:r>
              <a:rPr lang="id-ID" dirty="0"/>
              <a:t>8.      Legenda</a:t>
            </a:r>
          </a:p>
          <a:p>
            <a:r>
              <a:rPr lang="id-ID" dirty="0"/>
              <a:t>9.      Lettering</a:t>
            </a:r>
          </a:p>
          <a:p>
            <a:r>
              <a:rPr lang="id-ID" dirty="0"/>
              <a:t>10.  Sumber peta dan tahun pembuatan</a:t>
            </a:r>
          </a:p>
          <a:p>
            <a:endParaRPr lang="id-ID" dirty="0"/>
          </a:p>
        </p:txBody>
      </p:sp>
    </p:spTree>
    <p:extLst>
      <p:ext uri="{BB962C8B-B14F-4D97-AF65-F5344CB8AC3E}">
        <p14:creationId xmlns:p14="http://schemas.microsoft.com/office/powerpoint/2010/main" val="333805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0423DD-271F-4B5B-8733-86A800DBDDFC}"/>
              </a:ext>
            </a:extLst>
          </p:cNvPr>
          <p:cNvSpPr>
            <a:spLocks noGrp="1"/>
          </p:cNvSpPr>
          <p:nvPr>
            <p:ph type="title"/>
          </p:nvPr>
        </p:nvSpPr>
        <p:spPr>
          <a:xfrm>
            <a:off x="838200" y="365125"/>
            <a:ext cx="10515600" cy="743239"/>
          </a:xfrm>
        </p:spPr>
        <p:txBody>
          <a:bodyPr>
            <a:normAutofit fontScale="90000"/>
          </a:bodyPr>
          <a:lstStyle/>
          <a:p>
            <a:r>
              <a:rPr lang="id-ID" dirty="0"/>
              <a:t/>
            </a:r>
            <a:br>
              <a:rPr lang="id-ID" dirty="0"/>
            </a:br>
            <a:r>
              <a:rPr lang="id-ID" dirty="0"/>
              <a:t>Komponen Peta (2) </a:t>
            </a:r>
            <a:br>
              <a:rPr lang="id-ID" dirty="0"/>
            </a:br>
            <a:endParaRPr lang="id-ID" dirty="0"/>
          </a:p>
        </p:txBody>
      </p:sp>
      <p:sp>
        <p:nvSpPr>
          <p:cNvPr id="3" name="Content Placeholder 2">
            <a:extLst>
              <a:ext uri="{FF2B5EF4-FFF2-40B4-BE49-F238E27FC236}">
                <a16:creationId xmlns="" xmlns:a16="http://schemas.microsoft.com/office/drawing/2014/main" id="{1EEEB680-F86E-4450-A0AC-4E6905C0DB1A}"/>
              </a:ext>
            </a:extLst>
          </p:cNvPr>
          <p:cNvSpPr>
            <a:spLocks noGrp="1"/>
          </p:cNvSpPr>
          <p:nvPr>
            <p:ph idx="1"/>
          </p:nvPr>
        </p:nvSpPr>
        <p:spPr>
          <a:xfrm>
            <a:off x="838199" y="1246908"/>
            <a:ext cx="11215256" cy="5514109"/>
          </a:xfrm>
        </p:spPr>
        <p:txBody>
          <a:bodyPr>
            <a:normAutofit lnSpcReduction="10000"/>
          </a:bodyPr>
          <a:lstStyle/>
          <a:p>
            <a:pPr marL="0" indent="0">
              <a:buNone/>
            </a:pPr>
            <a:r>
              <a:rPr lang="id-ID" dirty="0"/>
              <a:t>1. Judul Peta</a:t>
            </a:r>
          </a:p>
          <a:p>
            <a:r>
              <a:rPr lang="id-ID" dirty="0"/>
              <a:t>Judul peta adalah sebuah identitas atau nama guna menjelaskan isi atau gambaran peta, karena terletak di bagian atas peta yang merupakan komponen yang sangat penting.</a:t>
            </a:r>
          </a:p>
          <a:p>
            <a:pPr marL="0" indent="0">
              <a:buNone/>
            </a:pPr>
            <a:r>
              <a:rPr lang="id-ID" dirty="0"/>
              <a:t> 2. Legenda</a:t>
            </a:r>
          </a:p>
          <a:p>
            <a:r>
              <a:rPr lang="id-ID" dirty="0"/>
              <a:t>Legenda merupakan salah satu keterangan yang berisi gambar atau simbol beserta artinya. Karena terletak di bagian pojok kiri bawah peta.</a:t>
            </a:r>
          </a:p>
          <a:p>
            <a:pPr marL="0" indent="0">
              <a:buNone/>
            </a:pPr>
            <a:r>
              <a:rPr lang="id-ID" dirty="0"/>
              <a:t>3. Skala</a:t>
            </a:r>
          </a:p>
          <a:p>
            <a:r>
              <a:rPr lang="id-ID" dirty="0"/>
              <a:t>Skala merupakan perbandingan antara jarak dari dua titik pada peta dengan jarak yang sebenarnya di permukaan bumi. Karen jarak tersebut memiliki skala seperti 1 : 400.000. Skala ini artinya 1 cm jarak pada peta sama dengan 400.000 cm atau 4 km jarak sebenarnya.</a:t>
            </a:r>
          </a:p>
          <a:p>
            <a:r>
              <a:rPr lang="id-ID" dirty="0"/>
              <a:t> </a:t>
            </a:r>
          </a:p>
        </p:txBody>
      </p:sp>
    </p:spTree>
    <p:extLst>
      <p:ext uri="{BB962C8B-B14F-4D97-AF65-F5344CB8AC3E}">
        <p14:creationId xmlns:p14="http://schemas.microsoft.com/office/powerpoint/2010/main" val="7030414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18B1763-C5CC-4EF2-BBD5-8011A84BBA58}"/>
              </a:ext>
            </a:extLst>
          </p:cNvPr>
          <p:cNvSpPr>
            <a:spLocks noGrp="1"/>
          </p:cNvSpPr>
          <p:nvPr>
            <p:ph type="title"/>
          </p:nvPr>
        </p:nvSpPr>
        <p:spPr>
          <a:xfrm>
            <a:off x="838200" y="365126"/>
            <a:ext cx="10515600" cy="632402"/>
          </a:xfrm>
        </p:spPr>
        <p:txBody>
          <a:bodyPr>
            <a:normAutofit fontScale="90000"/>
          </a:bodyPr>
          <a:lstStyle/>
          <a:p>
            <a:r>
              <a:rPr lang="id-ID" dirty="0"/>
              <a:t>Komponen Peta (3)</a:t>
            </a:r>
          </a:p>
        </p:txBody>
      </p:sp>
      <p:sp>
        <p:nvSpPr>
          <p:cNvPr id="3" name="Content Placeholder 2">
            <a:extLst>
              <a:ext uri="{FF2B5EF4-FFF2-40B4-BE49-F238E27FC236}">
                <a16:creationId xmlns="" xmlns:a16="http://schemas.microsoft.com/office/drawing/2014/main" id="{B40752B9-9BAE-4C4F-AA38-F1D2ACEB1A70}"/>
              </a:ext>
            </a:extLst>
          </p:cNvPr>
          <p:cNvSpPr>
            <a:spLocks noGrp="1"/>
          </p:cNvSpPr>
          <p:nvPr>
            <p:ph idx="1"/>
          </p:nvPr>
        </p:nvSpPr>
        <p:spPr>
          <a:xfrm>
            <a:off x="838199" y="997528"/>
            <a:ext cx="10827327" cy="5708072"/>
          </a:xfrm>
        </p:spPr>
        <p:txBody>
          <a:bodyPr>
            <a:normAutofit fontScale="92500" lnSpcReduction="10000"/>
          </a:bodyPr>
          <a:lstStyle/>
          <a:p>
            <a:pPr marL="0" indent="0">
              <a:buNone/>
            </a:pPr>
            <a:r>
              <a:rPr lang="id-ID" dirty="0"/>
              <a:t>4. Simbol</a:t>
            </a:r>
          </a:p>
          <a:p>
            <a:r>
              <a:rPr lang="id-ID" dirty="0"/>
              <a:t>Simbol merupakan lambang atau gambar yang menunjukkan obyek alam atau buatan, karena Simbol peta harus memenuhi syarat sederhana yaitu :</a:t>
            </a:r>
          </a:p>
          <a:p>
            <a:r>
              <a:rPr lang="id-ID" dirty="0"/>
              <a:t> Mudah dimengerti</a:t>
            </a:r>
          </a:p>
          <a:p>
            <a:r>
              <a:rPr lang="id-ID" dirty="0"/>
              <a:t>Bersifat umum</a:t>
            </a:r>
          </a:p>
          <a:p>
            <a:pPr marL="0" indent="0">
              <a:buNone/>
            </a:pPr>
            <a:r>
              <a:rPr lang="id-ID" dirty="0"/>
              <a:t>5. Mata Angin</a:t>
            </a:r>
          </a:p>
          <a:p>
            <a:r>
              <a:rPr lang="id-ID" dirty="0"/>
              <a:t>Mata angin merupakan salah satu pedoman atau petunjuk arah mata angin. Karena berupa tanda panah yang menunjukan ke arah utara.</a:t>
            </a:r>
          </a:p>
          <a:p>
            <a:pPr marL="0" indent="0">
              <a:buNone/>
            </a:pPr>
            <a:r>
              <a:rPr lang="id-ID" dirty="0"/>
              <a:t> 6. Garis Astronomis</a:t>
            </a:r>
          </a:p>
          <a:p>
            <a:r>
              <a:rPr lang="id-ID" dirty="0"/>
              <a:t>Garis merupakan garis khayal yang atas permukaan bumi karena memiliki garis lintang dan garis bujur.</a:t>
            </a:r>
          </a:p>
          <a:p>
            <a:pPr marL="0" indent="0">
              <a:buNone/>
            </a:pPr>
            <a:r>
              <a:rPr lang="id-ID" dirty="0"/>
              <a:t> 7. Garis Tepi</a:t>
            </a:r>
          </a:p>
          <a:p>
            <a:r>
              <a:rPr lang="id-ID" dirty="0"/>
              <a:t>Garis tepi adalah garis yang telah dibuat untuk mengelilingi gambar atau simbol peta, karena menunjukkan batasan peta tersebut.</a:t>
            </a:r>
          </a:p>
          <a:p>
            <a:endParaRPr lang="id-ID" dirty="0"/>
          </a:p>
        </p:txBody>
      </p:sp>
    </p:spTree>
    <p:extLst>
      <p:ext uri="{BB962C8B-B14F-4D97-AF65-F5344CB8AC3E}">
        <p14:creationId xmlns:p14="http://schemas.microsoft.com/office/powerpoint/2010/main" val="4055965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5EDD1DC-6090-4886-A5F9-D2A97E9E2E2A}"/>
              </a:ext>
            </a:extLst>
          </p:cNvPr>
          <p:cNvSpPr>
            <a:spLocks noGrp="1"/>
          </p:cNvSpPr>
          <p:nvPr>
            <p:ph type="title"/>
          </p:nvPr>
        </p:nvSpPr>
        <p:spPr>
          <a:xfrm>
            <a:off x="838200" y="365126"/>
            <a:ext cx="10515600" cy="632402"/>
          </a:xfrm>
        </p:spPr>
        <p:txBody>
          <a:bodyPr>
            <a:normAutofit fontScale="90000"/>
          </a:bodyPr>
          <a:lstStyle/>
          <a:p>
            <a:r>
              <a:rPr lang="id-ID" dirty="0"/>
              <a:t>Komponen Peta (4)</a:t>
            </a:r>
          </a:p>
        </p:txBody>
      </p:sp>
      <p:sp>
        <p:nvSpPr>
          <p:cNvPr id="3" name="Content Placeholder 2">
            <a:extLst>
              <a:ext uri="{FF2B5EF4-FFF2-40B4-BE49-F238E27FC236}">
                <a16:creationId xmlns="" xmlns:a16="http://schemas.microsoft.com/office/drawing/2014/main" id="{22457875-7345-4FC8-A6C3-2F7C41B4BCC5}"/>
              </a:ext>
            </a:extLst>
          </p:cNvPr>
          <p:cNvSpPr>
            <a:spLocks noGrp="1"/>
          </p:cNvSpPr>
          <p:nvPr>
            <p:ph idx="1"/>
          </p:nvPr>
        </p:nvSpPr>
        <p:spPr>
          <a:xfrm>
            <a:off x="838199" y="997528"/>
            <a:ext cx="11021291" cy="5694217"/>
          </a:xfrm>
        </p:spPr>
        <p:txBody>
          <a:bodyPr>
            <a:normAutofit lnSpcReduction="10000"/>
          </a:bodyPr>
          <a:lstStyle/>
          <a:p>
            <a:pPr marL="0" indent="0">
              <a:buNone/>
            </a:pPr>
            <a:r>
              <a:rPr lang="id-ID" dirty="0"/>
              <a:t>8. Tahun Pembuatan Peta</a:t>
            </a:r>
          </a:p>
          <a:p>
            <a:r>
              <a:rPr lang="id-ID" dirty="0"/>
              <a:t>Tahun pembuatan peta sangat berfungsi untuk mengetahui kapan terbentuknya dalam pembuatan peta, karena pembuatan peta ini tentulah penting untuk dicantumkan terutama pada peta yang bersifat perubahan.</a:t>
            </a:r>
          </a:p>
          <a:p>
            <a:pPr marL="0" indent="0">
              <a:buNone/>
            </a:pPr>
            <a:r>
              <a:rPr lang="id-ID" dirty="0"/>
              <a:t> 9. Inset Peta</a:t>
            </a:r>
          </a:p>
          <a:p>
            <a:r>
              <a:rPr lang="id-ID" dirty="0"/>
              <a:t>Inset peta merupakan gambar yang ingin diperjelas karena letaknya di luar garis batas, Inset peta sangat diperlukan sebuah navigasi peta karena berguna untuk menunjukan arah tujuan.</a:t>
            </a:r>
          </a:p>
          <a:p>
            <a:pPr marL="0" indent="0">
              <a:buNone/>
            </a:pPr>
            <a:r>
              <a:rPr lang="id-ID" dirty="0"/>
              <a:t>10. Tata warna</a:t>
            </a:r>
          </a:p>
          <a:p>
            <a:r>
              <a:rPr lang="id-ID" dirty="0"/>
              <a:t>Tata warna yaitu untuk membedakan obyek satu dengan obyek yang lainnya karena warna berguna untuk menunjukkan dataran tinggi, atau dataran rendah.</a:t>
            </a:r>
          </a:p>
          <a:p>
            <a:endParaRPr lang="id-ID" dirty="0"/>
          </a:p>
        </p:txBody>
      </p:sp>
    </p:spTree>
    <p:extLst>
      <p:ext uri="{BB962C8B-B14F-4D97-AF65-F5344CB8AC3E}">
        <p14:creationId xmlns:p14="http://schemas.microsoft.com/office/powerpoint/2010/main" val="6427256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0A062F-6645-45F2-BB9A-CEAE608A433C}"/>
              </a:ext>
            </a:extLst>
          </p:cNvPr>
          <p:cNvSpPr>
            <a:spLocks noGrp="1"/>
          </p:cNvSpPr>
          <p:nvPr>
            <p:ph type="title"/>
          </p:nvPr>
        </p:nvSpPr>
        <p:spPr/>
        <p:txBody>
          <a:bodyPr>
            <a:normAutofit fontScale="90000"/>
          </a:bodyPr>
          <a:lstStyle/>
          <a:p>
            <a:r>
              <a:rPr lang="id-ID" dirty="0"/>
              <a:t/>
            </a:r>
            <a:br>
              <a:rPr lang="id-ID" dirty="0"/>
            </a:br>
            <a:r>
              <a:rPr lang="id-ID" dirty="0"/>
              <a:t>Syarat – Syarat Peta</a:t>
            </a:r>
            <a:br>
              <a:rPr lang="id-ID" dirty="0"/>
            </a:br>
            <a:endParaRPr lang="id-ID" dirty="0"/>
          </a:p>
        </p:txBody>
      </p:sp>
      <p:sp>
        <p:nvSpPr>
          <p:cNvPr id="3" name="Content Placeholder 2">
            <a:extLst>
              <a:ext uri="{FF2B5EF4-FFF2-40B4-BE49-F238E27FC236}">
                <a16:creationId xmlns="" xmlns:a16="http://schemas.microsoft.com/office/drawing/2014/main" id="{77A7DD4D-1AD0-4FEB-A8EF-E4F4235AD978}"/>
              </a:ext>
            </a:extLst>
          </p:cNvPr>
          <p:cNvSpPr>
            <a:spLocks noGrp="1"/>
          </p:cNvSpPr>
          <p:nvPr>
            <p:ph idx="1"/>
          </p:nvPr>
        </p:nvSpPr>
        <p:spPr>
          <a:xfrm>
            <a:off x="838200" y="1482436"/>
            <a:ext cx="10515600" cy="4694527"/>
          </a:xfrm>
        </p:spPr>
        <p:txBody>
          <a:bodyPr>
            <a:normAutofit lnSpcReduction="10000"/>
          </a:bodyPr>
          <a:lstStyle/>
          <a:p>
            <a:pPr marL="0" indent="0">
              <a:buNone/>
            </a:pPr>
            <a:r>
              <a:rPr lang="id-ID" dirty="0"/>
              <a:t>1. Ekuivalen</a:t>
            </a:r>
          </a:p>
          <a:p>
            <a:r>
              <a:rPr lang="id-ID" dirty="0"/>
              <a:t>Ekuivalen adalah salah satu gambaran dalam sebuah daerah maupun dalam bidang yang lainnya, karena peta sudah dihitung dalam skala nya yang akan sama dengan kondisi yang aslinya.</a:t>
            </a:r>
          </a:p>
          <a:p>
            <a:pPr marL="0" indent="0">
              <a:buNone/>
            </a:pPr>
            <a:r>
              <a:rPr lang="id-ID" dirty="0"/>
              <a:t>2. Ekuidistan</a:t>
            </a:r>
          </a:p>
          <a:p>
            <a:r>
              <a:rPr lang="id-ID" dirty="0"/>
              <a:t>Ekuidistan adalah menggambarkan bahwa jarak yang ada pada peta harus dikalikan dengan skala pada peta, karena sama dengan jarak yang ada di lapangan atau jarak pada aslinya.</a:t>
            </a:r>
          </a:p>
          <a:p>
            <a:pPr marL="0" indent="0">
              <a:buNone/>
            </a:pPr>
            <a:r>
              <a:rPr lang="id-ID" dirty="0"/>
              <a:t> 3. Conform</a:t>
            </a:r>
          </a:p>
          <a:p>
            <a:r>
              <a:rPr lang="id-ID" dirty="0"/>
              <a:t>Conform merupakan sebuah bentuk dari peta yang telah dibuat dengan yang aslinya atau sama yang ada di lapangan nya.</a:t>
            </a:r>
          </a:p>
          <a:p>
            <a:endParaRPr lang="id-ID" dirty="0"/>
          </a:p>
        </p:txBody>
      </p:sp>
    </p:spTree>
    <p:extLst>
      <p:ext uri="{BB962C8B-B14F-4D97-AF65-F5344CB8AC3E}">
        <p14:creationId xmlns:p14="http://schemas.microsoft.com/office/powerpoint/2010/main" val="8869487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AF27B8-80F9-45D2-9ACE-0F817C75803A}"/>
              </a:ext>
            </a:extLst>
          </p:cNvPr>
          <p:cNvSpPr>
            <a:spLocks noGrp="1"/>
          </p:cNvSpPr>
          <p:nvPr>
            <p:ph type="title"/>
          </p:nvPr>
        </p:nvSpPr>
        <p:spPr/>
        <p:txBody>
          <a:bodyPr>
            <a:normAutofit fontScale="90000"/>
          </a:bodyPr>
          <a:lstStyle/>
          <a:p>
            <a:r>
              <a:rPr lang="id-ID" dirty="0"/>
              <a:t/>
            </a:r>
            <a:br>
              <a:rPr lang="id-ID" dirty="0"/>
            </a:br>
            <a:r>
              <a:rPr lang="id-ID" dirty="0"/>
              <a:t>Fungsi Peta</a:t>
            </a:r>
            <a:br>
              <a:rPr lang="id-ID" dirty="0"/>
            </a:br>
            <a:endParaRPr lang="id-ID" dirty="0"/>
          </a:p>
        </p:txBody>
      </p:sp>
      <p:sp>
        <p:nvSpPr>
          <p:cNvPr id="3" name="Content Placeholder 2">
            <a:extLst>
              <a:ext uri="{FF2B5EF4-FFF2-40B4-BE49-F238E27FC236}">
                <a16:creationId xmlns="" xmlns:a16="http://schemas.microsoft.com/office/drawing/2014/main" id="{C5703CDD-B080-4CC3-AF83-5E0314C3FAF9}"/>
              </a:ext>
            </a:extLst>
          </p:cNvPr>
          <p:cNvSpPr>
            <a:spLocks noGrp="1"/>
          </p:cNvSpPr>
          <p:nvPr>
            <p:ph idx="1"/>
          </p:nvPr>
        </p:nvSpPr>
        <p:spPr>
          <a:xfrm>
            <a:off x="838200" y="1482436"/>
            <a:ext cx="10515600" cy="4286899"/>
          </a:xfrm>
        </p:spPr>
        <p:txBody>
          <a:bodyPr>
            <a:normAutofit fontScale="92500" lnSpcReduction="10000"/>
          </a:bodyPr>
          <a:lstStyle/>
          <a:p>
            <a:r>
              <a:rPr lang="id-ID" dirty="0"/>
              <a:t>Alat untuk menjelaskan rencana-rencana yang diajukan.</a:t>
            </a:r>
          </a:p>
          <a:p>
            <a:r>
              <a:rPr lang="id-ID" dirty="0"/>
              <a:t>Menunjukkan letak atau keberadaan suatu tempat di permukaan bumi.</a:t>
            </a:r>
          </a:p>
          <a:p>
            <a:r>
              <a:rPr lang="id-ID" dirty="0"/>
              <a:t>Memperlihatkan ukuran (luas, jarak) dan arah sebuah tempat di permukaan bumi.</a:t>
            </a:r>
          </a:p>
          <a:p>
            <a:r>
              <a:rPr lang="id-ID" dirty="0"/>
              <a:t>Menggambarkan bentuk-bentuk di permukaan bumi, contohnya seperti benua, negara, gunung, sungai</a:t>
            </a:r>
          </a:p>
          <a:p>
            <a:r>
              <a:rPr lang="id-ID" dirty="0"/>
              <a:t>Membantu peneliti sebelum melakukan survei untuk mengetahui keadaan wilayah yang akan diteliti.</a:t>
            </a:r>
          </a:p>
          <a:p>
            <a:r>
              <a:rPr lang="id-ID" dirty="0"/>
              <a:t>Menyediakan data tentang potensi suatu wilayah.</a:t>
            </a:r>
          </a:p>
          <a:p>
            <a:r>
              <a:rPr lang="id-ID" dirty="0"/>
              <a:t>Alat analisis untuk memperoleh sebuah kesimpulan.</a:t>
            </a:r>
          </a:p>
          <a:p>
            <a:endParaRPr lang="id-ID" dirty="0"/>
          </a:p>
        </p:txBody>
      </p:sp>
    </p:spTree>
    <p:extLst>
      <p:ext uri="{BB962C8B-B14F-4D97-AF65-F5344CB8AC3E}">
        <p14:creationId xmlns:p14="http://schemas.microsoft.com/office/powerpoint/2010/main" val="20371259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 Membandingkan peta yang tidak memiliki skala denganMembandingkan peta yang tidak memiliki skala dengan&#10;peta yang memilik...">
            <a:extLst>
              <a:ext uri="{FF2B5EF4-FFF2-40B4-BE49-F238E27FC236}">
                <a16:creationId xmlns="" xmlns:a16="http://schemas.microsoft.com/office/drawing/2014/main" id="{0C9691E4-0442-43FB-9C37-EDB0F83837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40"/>
          <a:stretch/>
        </p:blipFill>
        <p:spPr bwMode="auto">
          <a:xfrm>
            <a:off x="19050" y="0"/>
            <a:ext cx="12172950" cy="71905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3988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C9CED18-5978-4332-9EE2-97E98983DD6B}"/>
              </a:ext>
            </a:extLst>
          </p:cNvPr>
          <p:cNvSpPr>
            <a:spLocks noGrp="1"/>
          </p:cNvSpPr>
          <p:nvPr>
            <p:ph type="title"/>
          </p:nvPr>
        </p:nvSpPr>
        <p:spPr/>
        <p:txBody>
          <a:bodyPr/>
          <a:lstStyle/>
          <a:p>
            <a:r>
              <a:rPr lang="id-ID" dirty="0"/>
              <a:t>Jenis peta berdasarkan skalanya</a:t>
            </a:r>
          </a:p>
        </p:txBody>
      </p:sp>
      <p:sp>
        <p:nvSpPr>
          <p:cNvPr id="3" name="Content Placeholder 2">
            <a:extLst>
              <a:ext uri="{FF2B5EF4-FFF2-40B4-BE49-F238E27FC236}">
                <a16:creationId xmlns="" xmlns:a16="http://schemas.microsoft.com/office/drawing/2014/main" id="{06FCE1D4-F45E-4F2F-84A9-9C754CD97C1B}"/>
              </a:ext>
            </a:extLst>
          </p:cNvPr>
          <p:cNvSpPr>
            <a:spLocks noGrp="1"/>
          </p:cNvSpPr>
          <p:nvPr>
            <p:ph idx="1"/>
          </p:nvPr>
        </p:nvSpPr>
        <p:spPr>
          <a:xfrm>
            <a:off x="838200" y="1330036"/>
            <a:ext cx="10515600" cy="4846927"/>
          </a:xfrm>
        </p:spPr>
        <p:txBody>
          <a:bodyPr>
            <a:normAutofit lnSpcReduction="10000"/>
          </a:bodyPr>
          <a:lstStyle/>
          <a:p>
            <a:r>
              <a:rPr lang="id-ID" dirty="0"/>
              <a:t>1.     Peta kadaster</a:t>
            </a:r>
          </a:p>
          <a:p>
            <a:r>
              <a:rPr lang="id-ID" dirty="0"/>
              <a:t>Peta yang mempunyai skala 1:100 – 1:5.000</a:t>
            </a:r>
          </a:p>
          <a:p>
            <a:r>
              <a:rPr lang="id-ID" dirty="0"/>
              <a:t>2.     Peta skala besar</a:t>
            </a:r>
          </a:p>
          <a:p>
            <a:r>
              <a:rPr lang="id-ID" dirty="0"/>
              <a:t>Peta yang mempunyai skala 1:5.000 – 1:250.000</a:t>
            </a:r>
          </a:p>
          <a:p>
            <a:r>
              <a:rPr lang="id-ID" dirty="0"/>
              <a:t>3.     Peta skala sedang</a:t>
            </a:r>
          </a:p>
          <a:p>
            <a:r>
              <a:rPr lang="id-ID" dirty="0"/>
              <a:t>Peta yang mempunyai skala 1: 250.000– 1:500.000</a:t>
            </a:r>
          </a:p>
          <a:p>
            <a:r>
              <a:rPr lang="id-ID" dirty="0"/>
              <a:t>4.     Peta skala kecil</a:t>
            </a:r>
          </a:p>
          <a:p>
            <a:r>
              <a:rPr lang="id-ID" dirty="0"/>
              <a:t>Peta yang mempunyai skala 1: 500.000– 1:1.000.000</a:t>
            </a:r>
          </a:p>
          <a:p>
            <a:r>
              <a:rPr lang="id-ID" dirty="0"/>
              <a:t>5.     Peta skala sangat kecil (peta geografis)</a:t>
            </a:r>
          </a:p>
          <a:p>
            <a:pPr lvl="2"/>
            <a:r>
              <a:rPr lang="id-ID" dirty="0"/>
              <a:t>Peta yang mempunyai skala &lt;1: 1.000.000</a:t>
            </a:r>
          </a:p>
          <a:p>
            <a:endParaRPr lang="id-ID" dirty="0"/>
          </a:p>
        </p:txBody>
      </p:sp>
    </p:spTree>
    <p:extLst>
      <p:ext uri="{BB962C8B-B14F-4D97-AF65-F5344CB8AC3E}">
        <p14:creationId xmlns:p14="http://schemas.microsoft.com/office/powerpoint/2010/main" val="3798686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72B3F44-7938-471C-B554-BDD8410873C0}"/>
              </a:ext>
            </a:extLst>
          </p:cNvPr>
          <p:cNvSpPr>
            <a:spLocks noGrp="1"/>
          </p:cNvSpPr>
          <p:nvPr>
            <p:ph type="title"/>
          </p:nvPr>
        </p:nvSpPr>
        <p:spPr>
          <a:xfrm>
            <a:off x="838200" y="374074"/>
            <a:ext cx="10515600" cy="648386"/>
          </a:xfrm>
        </p:spPr>
        <p:txBody>
          <a:bodyPr>
            <a:normAutofit fontScale="90000"/>
          </a:bodyPr>
          <a:lstStyle/>
          <a:p>
            <a:pPr marL="228600" lvl="0" indent="-228600">
              <a:spcBef>
                <a:spcPts val="1000"/>
              </a:spcBef>
            </a:pPr>
            <a:r>
              <a:rPr lang="id-ID" sz="2200" dirty="0">
                <a:solidFill>
                  <a:prstClr val="black"/>
                </a:solidFill>
                <a:latin typeface="Calibri" panose="020F0502020204030204"/>
                <a:ea typeface="+mn-ea"/>
                <a:cs typeface="+mn-cs"/>
              </a:rPr>
              <a:t/>
            </a:r>
            <a:br>
              <a:rPr lang="id-ID" sz="2200" dirty="0">
                <a:solidFill>
                  <a:prstClr val="black"/>
                </a:solidFill>
                <a:latin typeface="Calibri" panose="020F0502020204030204"/>
                <a:ea typeface="+mn-ea"/>
                <a:cs typeface="+mn-cs"/>
              </a:rPr>
            </a:br>
            <a:r>
              <a:rPr lang="fi-FI" sz="3600" dirty="0">
                <a:solidFill>
                  <a:prstClr val="black"/>
                </a:solidFill>
                <a:latin typeface="Calibri" panose="020F0502020204030204"/>
                <a:ea typeface="+mn-ea"/>
                <a:cs typeface="+mn-cs"/>
              </a:rPr>
              <a:t>Jenis peta berdasarkan isinya:</a:t>
            </a:r>
            <a:br>
              <a:rPr lang="fi-FI" sz="3600" dirty="0">
                <a:solidFill>
                  <a:prstClr val="black"/>
                </a:solidFill>
                <a:latin typeface="Calibri" panose="020F0502020204030204"/>
                <a:ea typeface="+mn-ea"/>
                <a:cs typeface="+mn-cs"/>
              </a:rPr>
            </a:br>
            <a:endParaRPr lang="id-ID" sz="3600" dirty="0"/>
          </a:p>
        </p:txBody>
      </p:sp>
      <p:sp>
        <p:nvSpPr>
          <p:cNvPr id="3" name="Content Placeholder 2">
            <a:extLst>
              <a:ext uri="{FF2B5EF4-FFF2-40B4-BE49-F238E27FC236}">
                <a16:creationId xmlns="" xmlns:a16="http://schemas.microsoft.com/office/drawing/2014/main" id="{527872FC-ED3D-4A00-BA45-55BE823B5034}"/>
              </a:ext>
            </a:extLst>
          </p:cNvPr>
          <p:cNvSpPr>
            <a:spLocks noGrp="1"/>
          </p:cNvSpPr>
          <p:nvPr>
            <p:ph idx="1"/>
          </p:nvPr>
        </p:nvSpPr>
        <p:spPr>
          <a:xfrm>
            <a:off x="838200" y="1022460"/>
            <a:ext cx="7003473" cy="5154503"/>
          </a:xfrm>
        </p:spPr>
        <p:txBody>
          <a:bodyPr>
            <a:normAutofit fontScale="77500" lnSpcReduction="20000"/>
          </a:bodyPr>
          <a:lstStyle/>
          <a:p>
            <a:r>
              <a:rPr lang="id-ID" sz="3400" b="1" dirty="0"/>
              <a:t>1.     Peta umum</a:t>
            </a:r>
          </a:p>
          <a:p>
            <a:r>
              <a:rPr lang="id-ID" dirty="0"/>
              <a:t>Peta yang menggambarkan fenomena di permukaan bumi secara umum. Contoh peta yang termasuk peta umum adalah peta korografi dan peta topografi. Peta korografi merupakan peta yang menampilkan seluruh atau sebagian permukaan bumi secara umum. Contohnya : peta Kota Semarang, peta RBI (Rupa Bumi Indonesia) Ungaran. Untuk contoh gambar peta RBI, bisa dilihat pada gambar di bawah ini.</a:t>
            </a:r>
          </a:p>
          <a:p>
            <a:r>
              <a:rPr lang="id-ID" dirty="0"/>
              <a:t>Sedangkan peta topografi merupakan peta menggambarkan peta relief atau bentuk permukaan bumi.</a:t>
            </a:r>
          </a:p>
          <a:p>
            <a:r>
              <a:rPr lang="id-ID" dirty="0"/>
              <a:t>.2.    Peta khusus (peta tematik)</a:t>
            </a:r>
          </a:p>
          <a:p>
            <a:r>
              <a:rPr lang="id-ID" dirty="0"/>
              <a:t>Peta tematik merupakan peta yang menggambarkan fenomena di permukaan bumi secara khusus. Contohnya adalah peta yang menggambarkan persebaran flora dan fauna di Indonesia. Contoh lain adalah peta persebaran jenis tanah di Jawa, dan lain sebagainya.</a:t>
            </a:r>
          </a:p>
          <a:p>
            <a:endParaRPr lang="id-ID" dirty="0"/>
          </a:p>
          <a:p>
            <a:endParaRPr lang="id-ID" dirty="0"/>
          </a:p>
        </p:txBody>
      </p:sp>
      <p:pic>
        <p:nvPicPr>
          <p:cNvPr id="4" name="Picture 3">
            <a:extLst>
              <a:ext uri="{FF2B5EF4-FFF2-40B4-BE49-F238E27FC236}">
                <a16:creationId xmlns="" xmlns:a16="http://schemas.microsoft.com/office/drawing/2014/main" id="{165F0414-2280-40DD-88B1-CD31B2AC8490}"/>
              </a:ext>
            </a:extLst>
          </p:cNvPr>
          <p:cNvPicPr>
            <a:picLocks noChangeAspect="1"/>
          </p:cNvPicPr>
          <p:nvPr/>
        </p:nvPicPr>
        <p:blipFill>
          <a:blip r:embed="rId2"/>
          <a:stretch>
            <a:fillRect/>
          </a:stretch>
        </p:blipFill>
        <p:spPr>
          <a:xfrm>
            <a:off x="8156730" y="1413164"/>
            <a:ext cx="3591923" cy="3882129"/>
          </a:xfrm>
          <a:prstGeom prst="rect">
            <a:avLst/>
          </a:prstGeom>
        </p:spPr>
      </p:pic>
      <p:sp>
        <p:nvSpPr>
          <p:cNvPr id="5" name="Rectangle 4">
            <a:extLst>
              <a:ext uri="{FF2B5EF4-FFF2-40B4-BE49-F238E27FC236}">
                <a16:creationId xmlns="" xmlns:a16="http://schemas.microsoft.com/office/drawing/2014/main" id="{C71C19DD-922D-4C5A-8CE6-2B15F89A83EB}"/>
              </a:ext>
            </a:extLst>
          </p:cNvPr>
          <p:cNvSpPr/>
          <p:nvPr/>
        </p:nvSpPr>
        <p:spPr>
          <a:xfrm>
            <a:off x="8518089" y="4243808"/>
            <a:ext cx="2355655" cy="369332"/>
          </a:xfrm>
          <a:prstGeom prst="rect">
            <a:avLst/>
          </a:prstGeom>
        </p:spPr>
        <p:txBody>
          <a:bodyPr wrap="square">
            <a:spAutoFit/>
          </a:bodyPr>
          <a:lstStyle/>
          <a:p>
            <a:r>
              <a:rPr lang="id-ID" dirty="0"/>
              <a:t>RBI Ungaran</a:t>
            </a:r>
          </a:p>
        </p:txBody>
      </p:sp>
    </p:spTree>
    <p:extLst>
      <p:ext uri="{BB962C8B-B14F-4D97-AF65-F5344CB8AC3E}">
        <p14:creationId xmlns:p14="http://schemas.microsoft.com/office/powerpoint/2010/main" val="36933016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B096EDC-7F78-4692-9C19-4FC605F2CE56}"/>
              </a:ext>
            </a:extLst>
          </p:cNvPr>
          <p:cNvSpPr>
            <a:spLocks noGrp="1"/>
          </p:cNvSpPr>
          <p:nvPr>
            <p:ph type="title"/>
          </p:nvPr>
        </p:nvSpPr>
        <p:spPr/>
        <p:txBody>
          <a:bodyPr/>
          <a:lstStyle/>
          <a:p>
            <a:r>
              <a:rPr lang="id-ID" sz="2600" b="1" dirty="0">
                <a:solidFill>
                  <a:prstClr val="black"/>
                </a:solidFill>
                <a:latin typeface="Calibri" panose="020F0502020204030204"/>
                <a:ea typeface="+mn-ea"/>
                <a:cs typeface="+mn-cs"/>
              </a:rPr>
              <a:t>2. Peta Tematik</a:t>
            </a:r>
            <a:endParaRPr lang="id-ID" dirty="0"/>
          </a:p>
        </p:txBody>
      </p:sp>
      <p:sp>
        <p:nvSpPr>
          <p:cNvPr id="3" name="Content Placeholder 2">
            <a:extLst>
              <a:ext uri="{FF2B5EF4-FFF2-40B4-BE49-F238E27FC236}">
                <a16:creationId xmlns="" xmlns:a16="http://schemas.microsoft.com/office/drawing/2014/main" id="{835C8379-633E-4340-BA68-4A824213628E}"/>
              </a:ext>
            </a:extLst>
          </p:cNvPr>
          <p:cNvSpPr>
            <a:spLocks noGrp="1"/>
          </p:cNvSpPr>
          <p:nvPr>
            <p:ph idx="1"/>
          </p:nvPr>
        </p:nvSpPr>
        <p:spPr>
          <a:xfrm>
            <a:off x="838200" y="1302327"/>
            <a:ext cx="10515600" cy="4874636"/>
          </a:xfrm>
        </p:spPr>
        <p:txBody>
          <a:bodyPr>
            <a:normAutofit lnSpcReduction="10000"/>
          </a:bodyPr>
          <a:lstStyle/>
          <a:p>
            <a:r>
              <a:rPr lang="id-ID" dirty="0"/>
              <a:t>Peta khusus atau tematik terdiri dari satu atau beberapa tema dengan informasi yang lebih dalam/detail. </a:t>
            </a:r>
            <a:br>
              <a:rPr lang="id-ID" dirty="0"/>
            </a:br>
            <a:r>
              <a:rPr lang="id-ID" dirty="0"/>
              <a:t/>
            </a:r>
            <a:br>
              <a:rPr lang="id-ID" dirty="0"/>
            </a:br>
            <a:r>
              <a:rPr lang="id-ID" dirty="0"/>
              <a:t>Disebut peta khusus atau tematik karena peta tersebut hanya menggambarkan satu kenampakan saja contoh Peta Pariwisata Jawa Tengah, Peta Kepadatan Penduduk Indonesia. </a:t>
            </a:r>
            <a:br>
              <a:rPr lang="id-ID" dirty="0"/>
            </a:br>
            <a:r>
              <a:rPr lang="id-ID" dirty="0"/>
              <a:t/>
            </a:r>
            <a:br>
              <a:rPr lang="id-ID" dirty="0"/>
            </a:br>
            <a:r>
              <a:rPr lang="id-ID" dirty="0"/>
              <a:t>Untuk menggambarkan kepadatan penduduk tiap daerah maka biasanya ditunjukkan dengan gradasi warna.</a:t>
            </a:r>
            <a:br>
              <a:rPr lang="id-ID" dirty="0"/>
            </a:br>
            <a:r>
              <a:rPr lang="id-ID" dirty="0"/>
              <a:t/>
            </a:r>
            <a:br>
              <a:rPr lang="id-ID" dirty="0"/>
            </a:br>
            <a:r>
              <a:rPr lang="id-ID" dirty="0"/>
              <a:t>Semakin gelap maka penduduk semakin padat sementara semakin cerah maka penduduk di wilayah tersebut semakin jarang per km persegi nya</a:t>
            </a:r>
          </a:p>
        </p:txBody>
      </p:sp>
    </p:spTree>
    <p:extLst>
      <p:ext uri="{BB962C8B-B14F-4D97-AF65-F5344CB8AC3E}">
        <p14:creationId xmlns:p14="http://schemas.microsoft.com/office/powerpoint/2010/main" val="6562280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Peta Topografi&#10; ">
            <a:extLst>
              <a:ext uri="{FF2B5EF4-FFF2-40B4-BE49-F238E27FC236}">
                <a16:creationId xmlns="" xmlns:a16="http://schemas.microsoft.com/office/drawing/2014/main" id="{DA41728E-D1F3-415F-95AA-075D36B5EA3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875" b="454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835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975D509-780D-4B3D-9B53-45EB0CF9F21B}"/>
              </a:ext>
            </a:extLst>
          </p:cNvPr>
          <p:cNvSpPr>
            <a:spLocks noGrp="1"/>
          </p:cNvSpPr>
          <p:nvPr>
            <p:ph type="title"/>
          </p:nvPr>
        </p:nvSpPr>
        <p:spPr>
          <a:xfrm>
            <a:off x="450273" y="471055"/>
            <a:ext cx="3415145" cy="872763"/>
          </a:xfrm>
        </p:spPr>
        <p:txBody>
          <a:bodyPr>
            <a:normAutofit/>
          </a:bodyPr>
          <a:lstStyle/>
          <a:p>
            <a:r>
              <a:rPr lang="id-ID" sz="2800" b="1" dirty="0"/>
              <a:t>Contoh peta topografi</a:t>
            </a:r>
            <a:endParaRPr lang="id-ID" sz="2800" dirty="0"/>
          </a:p>
        </p:txBody>
      </p:sp>
      <p:pic>
        <p:nvPicPr>
          <p:cNvPr id="4" name="Content Placeholder 3">
            <a:extLst>
              <a:ext uri="{FF2B5EF4-FFF2-40B4-BE49-F238E27FC236}">
                <a16:creationId xmlns="" xmlns:a16="http://schemas.microsoft.com/office/drawing/2014/main" id="{EB04BB08-9E81-4410-8AAC-C225A3902EA5}"/>
              </a:ext>
            </a:extLst>
          </p:cNvPr>
          <p:cNvPicPr>
            <a:picLocks noGrp="1" noChangeAspect="1"/>
          </p:cNvPicPr>
          <p:nvPr>
            <p:ph idx="1"/>
          </p:nvPr>
        </p:nvPicPr>
        <p:blipFill>
          <a:blip r:embed="rId2"/>
          <a:stretch>
            <a:fillRect/>
          </a:stretch>
        </p:blipFill>
        <p:spPr>
          <a:xfrm>
            <a:off x="450273" y="1219200"/>
            <a:ext cx="11291454" cy="5320145"/>
          </a:xfrm>
          <a:prstGeom prst="rect">
            <a:avLst/>
          </a:prstGeom>
        </p:spPr>
      </p:pic>
    </p:spTree>
    <p:extLst>
      <p:ext uri="{BB962C8B-B14F-4D97-AF65-F5344CB8AC3E}">
        <p14:creationId xmlns:p14="http://schemas.microsoft.com/office/powerpoint/2010/main" val="31920262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475D59B-E02F-4100-BE4E-7BAA98B10EA0}"/>
              </a:ext>
            </a:extLst>
          </p:cNvPr>
          <p:cNvSpPr>
            <a:spLocks noGrp="1"/>
          </p:cNvSpPr>
          <p:nvPr>
            <p:ph type="title"/>
          </p:nvPr>
        </p:nvSpPr>
        <p:spPr>
          <a:xfrm>
            <a:off x="838200" y="365125"/>
            <a:ext cx="4204855" cy="660111"/>
          </a:xfrm>
        </p:spPr>
        <p:txBody>
          <a:bodyPr>
            <a:normAutofit fontScale="90000"/>
          </a:bodyPr>
          <a:lstStyle/>
          <a:p>
            <a:r>
              <a:rPr lang="id-ID" b="1" dirty="0"/>
              <a:t>Contoh peta kontur</a:t>
            </a:r>
            <a:endParaRPr lang="id-ID" dirty="0"/>
          </a:p>
        </p:txBody>
      </p:sp>
      <p:pic>
        <p:nvPicPr>
          <p:cNvPr id="5" name="Content Placeholder 4">
            <a:extLst>
              <a:ext uri="{FF2B5EF4-FFF2-40B4-BE49-F238E27FC236}">
                <a16:creationId xmlns="" xmlns:a16="http://schemas.microsoft.com/office/drawing/2014/main" id="{0B0842F7-8206-4EFC-9ECC-877C7803FD67}"/>
              </a:ext>
            </a:extLst>
          </p:cNvPr>
          <p:cNvPicPr>
            <a:picLocks noGrp="1" noChangeAspect="1"/>
          </p:cNvPicPr>
          <p:nvPr>
            <p:ph idx="1"/>
          </p:nvPr>
        </p:nvPicPr>
        <p:blipFill>
          <a:blip r:embed="rId2"/>
          <a:stretch>
            <a:fillRect/>
          </a:stretch>
        </p:blipFill>
        <p:spPr>
          <a:xfrm>
            <a:off x="1011382" y="1025525"/>
            <a:ext cx="10764982" cy="5151438"/>
          </a:xfrm>
          <a:prstGeom prst="rect">
            <a:avLst/>
          </a:prstGeom>
        </p:spPr>
      </p:pic>
    </p:spTree>
    <p:extLst>
      <p:ext uri="{BB962C8B-B14F-4D97-AF65-F5344CB8AC3E}">
        <p14:creationId xmlns:p14="http://schemas.microsoft.com/office/powerpoint/2010/main" val="393935565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8F6D215-6CC6-4756-B044-D0A4F1F93720}"/>
              </a:ext>
            </a:extLst>
          </p:cNvPr>
          <p:cNvSpPr>
            <a:spLocks noGrp="1"/>
          </p:cNvSpPr>
          <p:nvPr>
            <p:ph idx="1"/>
          </p:nvPr>
        </p:nvSpPr>
        <p:spPr>
          <a:xfrm>
            <a:off x="6345382" y="1579418"/>
            <a:ext cx="5008418" cy="4597545"/>
          </a:xfrm>
        </p:spPr>
        <p:txBody>
          <a:bodyPr>
            <a:normAutofit fontScale="92500" lnSpcReduction="10000"/>
          </a:bodyPr>
          <a:lstStyle/>
          <a:p>
            <a:r>
              <a:rPr lang="id-ID" dirty="0"/>
              <a:t>Peta topografi yaitu peta yang menggambarkan bentuk relief tinggi rendahnya permukaan bumi. Dalam peta topografi dikenal garis kontur atau garis yang menghubungkan daerah dengan ketinggian yang sama. </a:t>
            </a:r>
            <a:br>
              <a:rPr lang="id-ID" dirty="0"/>
            </a:br>
            <a:r>
              <a:rPr lang="id-ID" dirty="0"/>
              <a:t/>
            </a:r>
            <a:br>
              <a:rPr lang="id-ID" dirty="0"/>
            </a:br>
            <a:r>
              <a:rPr lang="id-ID" dirty="0"/>
              <a:t>Peta topografi memiliki keunggulan yaitu dapat mengetahui ketinggian suatu tempat dan memprakirakan kecuraman atau kemiringan lereng</a:t>
            </a:r>
          </a:p>
        </p:txBody>
      </p:sp>
      <p:sp>
        <p:nvSpPr>
          <p:cNvPr id="5" name="Rectangle 2">
            <a:extLst>
              <a:ext uri="{FF2B5EF4-FFF2-40B4-BE49-F238E27FC236}">
                <a16:creationId xmlns="" xmlns:a16="http://schemas.microsoft.com/office/drawing/2014/main" id="{CC98A911-BE9A-4354-8761-7ECEA5B69D66}"/>
              </a:ext>
            </a:extLst>
          </p:cNvPr>
          <p:cNvSpPr>
            <a:spLocks noGrp="1" noChangeArrowheads="1"/>
          </p:cNvSpPr>
          <p:nvPr>
            <p:ph type="title"/>
          </p:nvPr>
        </p:nvSpPr>
        <p:spPr bwMode="auto">
          <a:xfrm>
            <a:off x="838200" y="727824"/>
            <a:ext cx="9382047" cy="600164"/>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26979"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id-ID" altLang="id-ID" sz="3000" b="0" i="0" u="none" strike="noStrike" cap="none" normalizeH="0" baseline="0" dirty="0">
                <a:ln>
                  <a:noFill/>
                </a:ln>
                <a:solidFill>
                  <a:srgbClr val="414141"/>
                </a:solidFill>
                <a:effectLst/>
                <a:latin typeface="inherit"/>
                <a:hlinkClick r:id="rId2" tooltip="Perbedaan Peta Topografi, Peta Chorografi dan Peta Tematik"/>
              </a:rPr>
              <a:t>Perbedaan Peta Topografi, Peta Chorografi dan Peta Tematik</a:t>
            </a:r>
            <a:endParaRPr kumimoji="0" lang="id-ID" altLang="id-ID" sz="3000" b="1" i="0" u="none" strike="noStrike" cap="none" normalizeH="0" baseline="0" dirty="0">
              <a:ln>
                <a:noFill/>
              </a:ln>
              <a:solidFill>
                <a:srgbClr val="414141"/>
              </a:solidFill>
              <a:effectLst/>
              <a:latin typeface="Oswald"/>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id-ID" altLang="id-ID" sz="900" b="0" i="0" u="none" strike="noStrike" cap="none" normalizeH="0" baseline="0" dirty="0">
                <a:ln>
                  <a:noFill/>
                </a:ln>
                <a:solidFill>
                  <a:srgbClr val="AAAAAA"/>
                </a:solidFill>
                <a:effectLst/>
                <a:latin typeface="inherit"/>
              </a:rPr>
              <a:t>By</a:t>
            </a:r>
            <a:endParaRPr kumimoji="0" lang="id-ID" altLang="id-ID" sz="1800" b="0" i="0" u="none" strike="noStrike" cap="none" normalizeH="0" baseline="0" dirty="0">
              <a:ln>
                <a:noFill/>
              </a:ln>
              <a:solidFill>
                <a:schemeClr val="tx1"/>
              </a:solidFill>
              <a:effectLst/>
              <a:latin typeface="Arial" panose="020B0604020202020204" pitchFamily="34" charset="0"/>
            </a:endParaRPr>
          </a:p>
        </p:txBody>
      </p:sp>
      <p:pic>
        <p:nvPicPr>
          <p:cNvPr id="1028" name="Picture 4">
            <a:extLst>
              <a:ext uri="{FF2B5EF4-FFF2-40B4-BE49-F238E27FC236}">
                <a16:creationId xmlns="" xmlns:a16="http://schemas.microsoft.com/office/drawing/2014/main" id="{8D2E0F95-6111-42CE-889D-B4E1568DE2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579418"/>
            <a:ext cx="5257800" cy="4550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13484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B058441-FD63-40CC-A7DA-17EFB72C9B30}"/>
              </a:ext>
            </a:extLst>
          </p:cNvPr>
          <p:cNvSpPr>
            <a:spLocks noGrp="1"/>
          </p:cNvSpPr>
          <p:nvPr>
            <p:ph type="title"/>
          </p:nvPr>
        </p:nvSpPr>
        <p:spPr>
          <a:xfrm>
            <a:off x="838200" y="365125"/>
            <a:ext cx="10515600" cy="770947"/>
          </a:xfrm>
        </p:spPr>
        <p:txBody>
          <a:bodyPr/>
          <a:lstStyle/>
          <a:p>
            <a:r>
              <a:rPr lang="id-ID" dirty="0"/>
              <a:t>Peta Chorografi</a:t>
            </a:r>
          </a:p>
        </p:txBody>
      </p:sp>
      <p:sp>
        <p:nvSpPr>
          <p:cNvPr id="3" name="Content Placeholder 2">
            <a:extLst>
              <a:ext uri="{FF2B5EF4-FFF2-40B4-BE49-F238E27FC236}">
                <a16:creationId xmlns="" xmlns:a16="http://schemas.microsoft.com/office/drawing/2014/main" id="{B934115D-2605-46FB-8975-0DBC56246AC0}"/>
              </a:ext>
            </a:extLst>
          </p:cNvPr>
          <p:cNvSpPr>
            <a:spLocks noGrp="1"/>
          </p:cNvSpPr>
          <p:nvPr>
            <p:ph idx="1"/>
          </p:nvPr>
        </p:nvSpPr>
        <p:spPr>
          <a:xfrm>
            <a:off x="6262255" y="969818"/>
            <a:ext cx="5352183" cy="5207145"/>
          </a:xfrm>
        </p:spPr>
        <p:txBody>
          <a:bodyPr>
            <a:normAutofit fontScale="77500" lnSpcReduction="20000"/>
          </a:bodyPr>
          <a:lstStyle/>
          <a:p>
            <a:r>
              <a:rPr lang="id-ID" dirty="0"/>
              <a:t>Peta Chorografi adalah peta yang menggambarakan seluruh atau sebagian permukaan bumi dengan skala antara 1:250.000 sampai 1:1.000.000 atau lebih. Peta chorografi menggambarkan daerah yang luas misalnya propinsi negara, benua bahkan dunia. </a:t>
            </a:r>
          </a:p>
          <a:p>
            <a:endParaRPr lang="id-ID" dirty="0"/>
          </a:p>
          <a:p>
            <a:r>
              <a:rPr lang="id-ID" dirty="0"/>
              <a:t>Dalam peta chorografi digambarkan semua kenampakan yang ada pada suatu wilayah diantaranya pegunungan, sungai, danau, jalan raya, rel kereta api, batas wilayah, kota, garis pantai dan rawa. </a:t>
            </a:r>
          </a:p>
          <a:p>
            <a:endParaRPr lang="id-ID" dirty="0"/>
          </a:p>
          <a:p>
            <a:r>
              <a:rPr lang="id-ID" dirty="0"/>
              <a:t>Atlas adalah kumpulan dari peta Chorografi yang dibuat dalam berbagai jenis warna.</a:t>
            </a:r>
          </a:p>
        </p:txBody>
      </p:sp>
      <p:pic>
        <p:nvPicPr>
          <p:cNvPr id="4" name="Picture 2" descr="Peta Korografi&#10; ">
            <a:extLst>
              <a:ext uri="{FF2B5EF4-FFF2-40B4-BE49-F238E27FC236}">
                <a16:creationId xmlns="" xmlns:a16="http://schemas.microsoft.com/office/drawing/2014/main" id="{B0354946-CA57-4AB1-AA9E-DE8A72A1C63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440"/>
          <a:stretch/>
        </p:blipFill>
        <p:spPr bwMode="auto">
          <a:xfrm>
            <a:off x="577562" y="1136071"/>
            <a:ext cx="5518438" cy="5040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171249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794B4DC-3A68-41A0-AD6B-E7B69D06BC80}"/>
              </a:ext>
            </a:extLst>
          </p:cNvPr>
          <p:cNvSpPr>
            <a:spLocks noGrp="1"/>
          </p:cNvSpPr>
          <p:nvPr>
            <p:ph type="title"/>
          </p:nvPr>
        </p:nvSpPr>
        <p:spPr>
          <a:xfrm>
            <a:off x="838200" y="365125"/>
            <a:ext cx="10515600" cy="812511"/>
          </a:xfrm>
        </p:spPr>
        <p:txBody>
          <a:bodyPr>
            <a:normAutofit fontScale="90000"/>
          </a:bodyPr>
          <a:lstStyle/>
          <a:p>
            <a:r>
              <a:rPr lang="id-ID" b="1" dirty="0"/>
              <a:t/>
            </a:r>
            <a:br>
              <a:rPr lang="id-ID" b="1" dirty="0"/>
            </a:br>
            <a:r>
              <a:rPr lang="id-ID" b="1" dirty="0"/>
              <a:t>Pengertian Proyeksi Peta</a:t>
            </a:r>
            <a:br>
              <a:rPr lang="id-ID" b="1" dirty="0"/>
            </a:br>
            <a:endParaRPr lang="id-ID" dirty="0"/>
          </a:p>
        </p:txBody>
      </p:sp>
      <p:sp>
        <p:nvSpPr>
          <p:cNvPr id="3" name="Content Placeholder 2">
            <a:extLst>
              <a:ext uri="{FF2B5EF4-FFF2-40B4-BE49-F238E27FC236}">
                <a16:creationId xmlns="" xmlns:a16="http://schemas.microsoft.com/office/drawing/2014/main" id="{833DA643-330A-4315-BD9F-F2A9D51522E2}"/>
              </a:ext>
            </a:extLst>
          </p:cNvPr>
          <p:cNvSpPr>
            <a:spLocks noGrp="1"/>
          </p:cNvSpPr>
          <p:nvPr>
            <p:ph idx="1"/>
          </p:nvPr>
        </p:nvSpPr>
        <p:spPr>
          <a:xfrm>
            <a:off x="838200" y="1177636"/>
            <a:ext cx="10515600" cy="4999327"/>
          </a:xfrm>
        </p:spPr>
        <p:txBody>
          <a:bodyPr>
            <a:normAutofit fontScale="85000" lnSpcReduction="20000"/>
          </a:bodyPr>
          <a:lstStyle/>
          <a:p>
            <a:r>
              <a:rPr lang="id-ID" dirty="0"/>
              <a:t>Proyeksi peta ini adalah upaya memindahkan garis-garis paralel serta meridian dari bidang lengkung (globe) ke bidang datar. Di dalam upaya tersebut tidak mungkin dilakukan tanpa adanya kesalahan. Oleh sebab itu, diperlukan cara supaya di dalam memindahkan bidang lengkung ke bidang datar tersebut dilakukan dengan meminimalkan kesalahan yang terjadi.</a:t>
            </a:r>
          </a:p>
          <a:p>
            <a:r>
              <a:rPr lang="id-ID" dirty="0"/>
              <a:t>Untuk memenuhi 3 aspek tersebut, kegiatan atau aktivitas proyeksi pun dibutuhkan. Secara sederhana proyeksi ini ialah pemindahan dari bidang lengkung ke bidang datar. Ini artinya proyeksi tersebut merupakan suatu sistem yang memberikan hubungan antara posisi titik-titik di Bumi serta di peta. Banyangkan apabila kita membelah sebuah globe setelah itu dibentangkan menjadi bidang datar. Pasti di beberapa posisi tersebut terkesan melengkung, ini lah yang dinamakan dengan distorsi atau kesalahan. Dan dari kesalahan itu kemudian akan tibul ketidak tepatan dari bentuk, luas, serta juga jarak (yakni melanggar 3 aspek yang peta harus penuhi di atas). Untuk dapat mengurangi tingkat distorsi itulah, diperlukan untuk proyeksi peta.</a:t>
            </a:r>
          </a:p>
          <a:p>
            <a:r>
              <a:rPr lang="id-ID" dirty="0"/>
              <a:t>Berhubungan dengan hal itu, proyeksi peta tersebut bisa atau dapat juga didefinisikan yakni sebagai suatu cara memindahkan sistem paralel dan juga meridian dari globe ke bidang datar itu dengan kesalahan sekecil-kecilnya.</a:t>
            </a:r>
          </a:p>
          <a:p>
            <a:endParaRPr lang="id-ID" dirty="0"/>
          </a:p>
        </p:txBody>
      </p:sp>
    </p:spTree>
    <p:extLst>
      <p:ext uri="{BB962C8B-B14F-4D97-AF65-F5344CB8AC3E}">
        <p14:creationId xmlns:p14="http://schemas.microsoft.com/office/powerpoint/2010/main" val="3890792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915F099-3D89-45CB-9BCD-32AFF5C71CAE}"/>
              </a:ext>
            </a:extLst>
          </p:cNvPr>
          <p:cNvSpPr>
            <a:spLocks noGrp="1"/>
          </p:cNvSpPr>
          <p:nvPr>
            <p:ph type="title"/>
          </p:nvPr>
        </p:nvSpPr>
        <p:spPr>
          <a:xfrm>
            <a:off x="838200" y="365125"/>
            <a:ext cx="10515600" cy="1061893"/>
          </a:xfrm>
        </p:spPr>
        <p:txBody>
          <a:bodyPr>
            <a:normAutofit fontScale="90000"/>
          </a:bodyPr>
          <a:lstStyle/>
          <a:p>
            <a:r>
              <a:rPr lang="id-ID" b="1" dirty="0"/>
              <a:t/>
            </a:r>
            <a:br>
              <a:rPr lang="id-ID" b="1" dirty="0"/>
            </a:br>
            <a:r>
              <a:rPr lang="id-ID" b="1" dirty="0"/>
              <a:t>Pemilihan Proyeksi Peta</a:t>
            </a:r>
            <a:br>
              <a:rPr lang="id-ID" b="1" dirty="0"/>
            </a:br>
            <a:r>
              <a:rPr lang="id-ID" sz="2200" b="1" dirty="0"/>
              <a:t>Di dalam melakukan pemilihan proyeksi peta sebaiknya itu memperhatikan hal-hal berikut ini</a:t>
            </a:r>
            <a:r>
              <a:rPr lang="id-ID" b="1" dirty="0"/>
              <a:t/>
            </a:r>
            <a:br>
              <a:rPr lang="id-ID" b="1" dirty="0"/>
            </a:br>
            <a:endParaRPr lang="id-ID" dirty="0"/>
          </a:p>
        </p:txBody>
      </p:sp>
      <p:sp>
        <p:nvSpPr>
          <p:cNvPr id="3" name="Content Placeholder 2">
            <a:extLst>
              <a:ext uri="{FF2B5EF4-FFF2-40B4-BE49-F238E27FC236}">
                <a16:creationId xmlns="" xmlns:a16="http://schemas.microsoft.com/office/drawing/2014/main" id="{4092CCDF-7524-4140-ACA1-B23A442667BB}"/>
              </a:ext>
            </a:extLst>
          </p:cNvPr>
          <p:cNvSpPr>
            <a:spLocks noGrp="1"/>
          </p:cNvSpPr>
          <p:nvPr>
            <p:ph idx="1"/>
          </p:nvPr>
        </p:nvSpPr>
        <p:spPr>
          <a:xfrm>
            <a:off x="838199" y="1427018"/>
            <a:ext cx="10758055" cy="5065857"/>
          </a:xfrm>
        </p:spPr>
        <p:txBody>
          <a:bodyPr>
            <a:normAutofit fontScale="92500"/>
          </a:bodyPr>
          <a:lstStyle/>
          <a:p>
            <a:r>
              <a:rPr lang="id-ID" dirty="0"/>
              <a:t>Pemetaan topografi dengan suatu wilayah memanjang dengan arah barat-timur, umumnya itu menggunakan proyeksi kerucut, normal, konform, serta juga menyinggung di titik tengah wilayah yang dipetakan. Proyeksi untuk hal seperti ini dikenal yakni sebagai proyeksi LAMBERT.</a:t>
            </a:r>
          </a:p>
          <a:p>
            <a:r>
              <a:rPr lang="id-ID" dirty="0"/>
              <a:t>Pemetaan yang dengan wilayah yang wilayahnya itu memanjang yakni dengan arah utara ke selatan, biasanya itu menggunakan proyeksi seperti konform, transversal, silinder, serta juga menyinggung meridian yang berada tepat di tengah wilayah pada pemetaan tersebut. Proyeksi ini dikenal juga dengan sebutan proyeksi Tranverse Mercator (TM) atau juga Universal Tranverse Mercator (UTM).</a:t>
            </a:r>
          </a:p>
          <a:p>
            <a:r>
              <a:rPr lang="id-ID" dirty="0"/>
              <a:t>Pemetaan wilayah di sekitar kutub, umumnya itu menggunakan proyeksi normal, azimuthal, konform. Proyeksi tersebut dikenal yakni sebagai proyeksi stereografis.</a:t>
            </a:r>
          </a:p>
        </p:txBody>
      </p:sp>
    </p:spTree>
    <p:extLst>
      <p:ext uri="{BB962C8B-B14F-4D97-AF65-F5344CB8AC3E}">
        <p14:creationId xmlns:p14="http://schemas.microsoft.com/office/powerpoint/2010/main" val="9861941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A8C5DD5-D040-4B12-91AE-AC8B3B503EFF}"/>
              </a:ext>
            </a:extLst>
          </p:cNvPr>
          <p:cNvSpPr>
            <a:spLocks noGrp="1"/>
          </p:cNvSpPr>
          <p:nvPr>
            <p:ph type="title"/>
          </p:nvPr>
        </p:nvSpPr>
        <p:spPr/>
        <p:txBody>
          <a:bodyPr/>
          <a:lstStyle/>
          <a:p>
            <a:endParaRPr lang="id-ID" dirty="0"/>
          </a:p>
        </p:txBody>
      </p:sp>
      <p:pic>
        <p:nvPicPr>
          <p:cNvPr id="4" name="Picture 4">
            <a:extLst>
              <a:ext uri="{FF2B5EF4-FFF2-40B4-BE49-F238E27FC236}">
                <a16:creationId xmlns="" xmlns:a16="http://schemas.microsoft.com/office/drawing/2014/main" id="{C17D2DDB-C9B2-41B9-95F9-A320542A4A0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74689"/>
          <a:stretch/>
        </p:blipFill>
        <p:spPr bwMode="auto">
          <a:xfrm>
            <a:off x="838199" y="365125"/>
            <a:ext cx="10515599" cy="132556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 xmlns:a16="http://schemas.microsoft.com/office/drawing/2014/main" id="{8C79BA0D-E320-4840-81BB-5D5EF2725F68}"/>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b="26194"/>
          <a:stretch/>
        </p:blipFill>
        <p:spPr bwMode="auto">
          <a:xfrm>
            <a:off x="726498" y="1766887"/>
            <a:ext cx="11465502" cy="47259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21990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2C9C86E-F9E6-4DAE-A946-D036CFFA0081}"/>
              </a:ext>
            </a:extLst>
          </p:cNvPr>
          <p:cNvSpPr>
            <a:spLocks noGrp="1"/>
          </p:cNvSpPr>
          <p:nvPr>
            <p:ph type="title"/>
          </p:nvPr>
        </p:nvSpPr>
        <p:spPr>
          <a:xfrm>
            <a:off x="838200" y="365125"/>
            <a:ext cx="10515600" cy="590839"/>
          </a:xfrm>
        </p:spPr>
        <p:txBody>
          <a:bodyPr>
            <a:normAutofit fontScale="90000"/>
          </a:bodyPr>
          <a:lstStyle/>
          <a:p>
            <a:r>
              <a:rPr lang="id-ID" b="1" dirty="0"/>
              <a:t/>
            </a:r>
            <a:br>
              <a:rPr lang="id-ID" b="1" dirty="0"/>
            </a:br>
            <a:r>
              <a:rPr lang="id-ID" b="1" dirty="0"/>
              <a:t>Syarat Proyeksi Peta</a:t>
            </a:r>
            <a:br>
              <a:rPr lang="id-ID" b="1" dirty="0"/>
            </a:br>
            <a:endParaRPr lang="id-ID" dirty="0"/>
          </a:p>
        </p:txBody>
      </p:sp>
      <p:sp>
        <p:nvSpPr>
          <p:cNvPr id="4" name="Content Placeholder 3">
            <a:extLst>
              <a:ext uri="{FF2B5EF4-FFF2-40B4-BE49-F238E27FC236}">
                <a16:creationId xmlns="" xmlns:a16="http://schemas.microsoft.com/office/drawing/2014/main" id="{EE19F00D-2D97-4223-8686-67969467CB5D}"/>
              </a:ext>
            </a:extLst>
          </p:cNvPr>
          <p:cNvSpPr>
            <a:spLocks noGrp="1"/>
          </p:cNvSpPr>
          <p:nvPr>
            <p:ph idx="1"/>
          </p:nvPr>
        </p:nvSpPr>
        <p:spPr>
          <a:xfrm>
            <a:off x="838199" y="955964"/>
            <a:ext cx="10813473" cy="5652654"/>
          </a:xfrm>
        </p:spPr>
        <p:txBody>
          <a:bodyPr>
            <a:normAutofit fontScale="77500" lnSpcReduction="20000"/>
          </a:bodyPr>
          <a:lstStyle/>
          <a:p>
            <a:r>
              <a:rPr lang="id-ID" dirty="0"/>
              <a:t>Bumi kita merupakan bentuk 3 dimensi, sedangkan untuk peta merupakan itu bentuk 2 dimensi. Supaya peta itu bisa atau dapat menggambarkan secara akurat mengenai kenampankan bumi, peta itu harus memenuhi 3 aspek yakni :</a:t>
            </a:r>
          </a:p>
          <a:p>
            <a:r>
              <a:rPr lang="id-ID" dirty="0"/>
              <a:t>Conform ini maksudnya ialah bentuk yang digambarkan di peta itu harus sesuai dengan aslinya. Merupakan syarat peta harus menggambarkan sebuah wilayah itu di dalam bentuk yang sama yakni dengan keadaan aslinya. Apabila pada peta itu tidak sama dengan yang aslinya, maka peta itu tidak akan mampu untuk memberikan suatu perbandingan jarak serta luas secara akurat dan juga tepat.</a:t>
            </a:r>
          </a:p>
          <a:p>
            <a:r>
              <a:rPr lang="id-ID" dirty="0"/>
              <a:t>Equivalent ini maksudnya ialah daerah yang digambar di peta itu harus sama luas dengan aslinya. Luas daerah yang digambarkan di peta itu harus mempunyai kesamaan perbandingan dengan luas daerah yang sebenarnya, diwujudkan di dalam bentuk skala. Sehingga perbandingan luas pada peta serta juga luas daerah sebenarnya itu bisa atau dapat berlaku sama pada tiap-tiapdaerah yang digambarkan pada peta.</a:t>
            </a:r>
          </a:p>
          <a:p>
            <a:r>
              <a:rPr lang="id-ID" dirty="0"/>
              <a:t>Equidistant ini maksudnya ialah jarak yang digambar pada peta itu harus tepat perbandingannya dengan jarak sesungguhnya.Merupakan syarat jarak antara dua daerah yang digambarkan dipeta itu harus mempunyai kesamaan perbandingan dengan jarak yang sebenarnya, di wujudkan di dalam skala.</a:t>
            </a:r>
          </a:p>
          <a:p>
            <a:r>
              <a:rPr lang="id-ID" dirty="0"/>
              <a:t>Intinya adalah Bentuk yang diubah itu harus tetap (confrom), Luas permukaan yang diubah itu harus tetap (ekuivalent), Jarak antara 1 titik ke titik lain di daerah yang dipetakan itu harus tetap (ekuidistant).</a:t>
            </a:r>
          </a:p>
        </p:txBody>
      </p:sp>
    </p:spTree>
    <p:extLst>
      <p:ext uri="{BB962C8B-B14F-4D97-AF65-F5344CB8AC3E}">
        <p14:creationId xmlns:p14="http://schemas.microsoft.com/office/powerpoint/2010/main" val="30517530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FDE993E-2296-4884-B1B1-88F3ADFC5CCF}"/>
              </a:ext>
            </a:extLst>
          </p:cNvPr>
          <p:cNvSpPr>
            <a:spLocks noGrp="1"/>
          </p:cNvSpPr>
          <p:nvPr>
            <p:ph type="title"/>
          </p:nvPr>
        </p:nvSpPr>
        <p:spPr>
          <a:xfrm>
            <a:off x="1011382" y="1510145"/>
            <a:ext cx="3616036" cy="762000"/>
          </a:xfrm>
        </p:spPr>
        <p:txBody>
          <a:bodyPr>
            <a:normAutofit/>
          </a:bodyPr>
          <a:lstStyle/>
          <a:p>
            <a:r>
              <a:rPr lang="id-ID" sz="3200" b="1" dirty="0"/>
              <a:t>1. Proyeksi Mercator</a:t>
            </a:r>
            <a:endParaRPr lang="id-ID" sz="3200" dirty="0"/>
          </a:p>
        </p:txBody>
      </p:sp>
      <p:sp>
        <p:nvSpPr>
          <p:cNvPr id="3" name="Content Placeholder 2">
            <a:extLst>
              <a:ext uri="{FF2B5EF4-FFF2-40B4-BE49-F238E27FC236}">
                <a16:creationId xmlns="" xmlns:a16="http://schemas.microsoft.com/office/drawing/2014/main" id="{A62300F4-5BE9-46A0-B242-A57894EA4527}"/>
              </a:ext>
            </a:extLst>
          </p:cNvPr>
          <p:cNvSpPr>
            <a:spLocks noGrp="1"/>
          </p:cNvSpPr>
          <p:nvPr>
            <p:ph idx="1"/>
          </p:nvPr>
        </p:nvSpPr>
        <p:spPr>
          <a:xfrm>
            <a:off x="838200" y="2272145"/>
            <a:ext cx="10397836" cy="4350328"/>
          </a:xfrm>
        </p:spPr>
        <p:txBody>
          <a:bodyPr>
            <a:normAutofit fontScale="77500" lnSpcReduction="20000"/>
          </a:bodyPr>
          <a:lstStyle/>
          <a:p>
            <a:r>
              <a:rPr lang="id-ID" dirty="0"/>
              <a:t>Untuk Proyeksi mercator ini ialah menggambarkan suatu bentuk bumi pada bidang silinder yang sumbunya itu berdekatan dengan bumi serta seolah silindernya tersebut dibuka menjadi sebuah bidang datar. </a:t>
            </a:r>
          </a:p>
          <a:p>
            <a:r>
              <a:rPr lang="id-ID" dirty="0"/>
              <a:t>Pada Proyeksi mercator tersebut sangat cocok di dalam menggambarkan suatu daerah yang berdekatan itu dengan ekuator, namun distorsi pada peta akan mengalami suatu peningkatan pada saat mendekati kutub.</a:t>
            </a:r>
          </a:p>
          <a:p>
            <a:r>
              <a:rPr lang="id-ID" dirty="0"/>
              <a:t>Ciri Proyeksi Mercator</a:t>
            </a:r>
          </a:p>
          <a:p>
            <a:r>
              <a:rPr lang="id-ID" dirty="0"/>
              <a:t>Dibawah ini merupakan ciri atau Karakteristik dari proyeksi mercator ialah seperti berikut</a:t>
            </a:r>
          </a:p>
          <a:p>
            <a:r>
              <a:rPr lang="id-ID" dirty="0"/>
              <a:t>Jarak Interval antar meridiannya tidak berbeda.</a:t>
            </a:r>
          </a:p>
          <a:p>
            <a:r>
              <a:rPr lang="id-ID" dirty="0"/>
              <a:t>Jarak Interval antarparalel akan meningkat pada saat akan mendekati kutub</a:t>
            </a:r>
          </a:p>
          <a:p>
            <a:r>
              <a:rPr lang="id-ID" dirty="0"/>
              <a:t>Pada seluruh kutub tersebut sangat sulit untuk dipetakan sebab letaknya itu berada dalam posisi tak bisa dijangkau</a:t>
            </a:r>
          </a:p>
          <a:p>
            <a:r>
              <a:rPr lang="id-ID" dirty="0"/>
              <a:t>Maka dengan didasarkan hasil dari proyeksi ini, maka bumi dibedakan menjadi 60 zona</a:t>
            </a:r>
          </a:p>
        </p:txBody>
      </p:sp>
      <p:sp>
        <p:nvSpPr>
          <p:cNvPr id="4" name="Rectangle 3">
            <a:extLst>
              <a:ext uri="{FF2B5EF4-FFF2-40B4-BE49-F238E27FC236}">
                <a16:creationId xmlns="" xmlns:a16="http://schemas.microsoft.com/office/drawing/2014/main" id="{5C6E62A9-BE90-4749-A3A4-664852407962}"/>
              </a:ext>
            </a:extLst>
          </p:cNvPr>
          <p:cNvSpPr/>
          <p:nvPr/>
        </p:nvSpPr>
        <p:spPr>
          <a:xfrm>
            <a:off x="1011382" y="235527"/>
            <a:ext cx="10515600" cy="1415772"/>
          </a:xfrm>
          <a:prstGeom prst="rect">
            <a:avLst/>
          </a:prstGeom>
        </p:spPr>
        <p:txBody>
          <a:bodyPr wrap="square">
            <a:spAutoFit/>
          </a:bodyPr>
          <a:lstStyle/>
          <a:p>
            <a:r>
              <a:rPr lang="id-ID" sz="3200" dirty="0"/>
              <a:t>Proyeksi Modifikasi atau Gubahan</a:t>
            </a:r>
          </a:p>
          <a:p>
            <a:r>
              <a:rPr lang="id-ID" dirty="0"/>
              <a:t>Proyeksi komposit ini muncul sebab adanya suatu proyeksi murni ( kerucut, azimut, serta silinder) sehingga akan sangat sulit untuk diterapkan di dalam menggambarkan daerah sempit atau juga daerah provinsi lintang tertentu. Beberapa komposisi dari proyeksi yakni berikut</a:t>
            </a:r>
          </a:p>
        </p:txBody>
      </p:sp>
    </p:spTree>
    <p:extLst>
      <p:ext uri="{BB962C8B-B14F-4D97-AF65-F5344CB8AC3E}">
        <p14:creationId xmlns:p14="http://schemas.microsoft.com/office/powerpoint/2010/main" val="4691027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53BEC63-B440-4A98-97F8-83DF5C27F564}"/>
              </a:ext>
            </a:extLst>
          </p:cNvPr>
          <p:cNvSpPr>
            <a:spLocks noGrp="1"/>
          </p:cNvSpPr>
          <p:nvPr>
            <p:ph type="title"/>
          </p:nvPr>
        </p:nvSpPr>
        <p:spPr>
          <a:xfrm>
            <a:off x="838200" y="365126"/>
            <a:ext cx="4828309" cy="867930"/>
          </a:xfrm>
        </p:spPr>
        <p:txBody>
          <a:bodyPr>
            <a:normAutofit/>
          </a:bodyPr>
          <a:lstStyle/>
          <a:p>
            <a:r>
              <a:rPr lang="id-ID" sz="3600" b="1" dirty="0"/>
              <a:t>Ciri Proyeksi Mercator</a:t>
            </a:r>
            <a:endParaRPr lang="id-ID" sz="3600" dirty="0"/>
          </a:p>
        </p:txBody>
      </p:sp>
      <p:sp>
        <p:nvSpPr>
          <p:cNvPr id="3" name="Content Placeholder 2">
            <a:extLst>
              <a:ext uri="{FF2B5EF4-FFF2-40B4-BE49-F238E27FC236}">
                <a16:creationId xmlns="" xmlns:a16="http://schemas.microsoft.com/office/drawing/2014/main" id="{81A3842F-B0A5-407D-B44D-DF20268C6896}"/>
              </a:ext>
            </a:extLst>
          </p:cNvPr>
          <p:cNvSpPr>
            <a:spLocks noGrp="1"/>
          </p:cNvSpPr>
          <p:nvPr>
            <p:ph idx="1"/>
          </p:nvPr>
        </p:nvSpPr>
        <p:spPr>
          <a:xfrm>
            <a:off x="838201" y="1230893"/>
            <a:ext cx="4828308" cy="4876799"/>
          </a:xfrm>
        </p:spPr>
        <p:txBody>
          <a:bodyPr>
            <a:normAutofit/>
          </a:bodyPr>
          <a:lstStyle/>
          <a:p>
            <a:pPr marL="0" indent="0">
              <a:buNone/>
            </a:pPr>
            <a:r>
              <a:rPr lang="id-ID" dirty="0"/>
              <a:t>Jarak Interval antar meridiannya tidak berbeda.</a:t>
            </a:r>
            <a:br>
              <a:rPr lang="id-ID" dirty="0"/>
            </a:br>
            <a:r>
              <a:rPr lang="id-ID" dirty="0"/>
              <a:t>Jarak Interval antarparalel akan meningkat pada saat akan mendekati kutub</a:t>
            </a:r>
            <a:br>
              <a:rPr lang="id-ID" dirty="0"/>
            </a:br>
            <a:r>
              <a:rPr lang="id-ID" dirty="0"/>
              <a:t>Pada seluruh kutub tersebut sangat sulit untuk dipetakan sebab letaknya itu berada dalam posisi tak bisa dijangkau</a:t>
            </a:r>
            <a:br>
              <a:rPr lang="id-ID" dirty="0"/>
            </a:br>
            <a:r>
              <a:rPr lang="id-ID" dirty="0"/>
              <a:t>Maka dengan didasarkan hasil dari proyeksi ini, maka bumi dibedakan menjadi 60 zona</a:t>
            </a:r>
          </a:p>
        </p:txBody>
      </p:sp>
      <p:pic>
        <p:nvPicPr>
          <p:cNvPr id="4" name="Picture 2" descr="Proyeksi-Mercator">
            <a:extLst>
              <a:ext uri="{FF2B5EF4-FFF2-40B4-BE49-F238E27FC236}">
                <a16:creationId xmlns="" xmlns:a16="http://schemas.microsoft.com/office/drawing/2014/main" id="{0239E14C-00B9-4117-8892-B46F49B5CC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2037" y="526474"/>
            <a:ext cx="5943599" cy="5777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588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16AA460-B6C0-49D1-9741-205D2792B361}"/>
              </a:ext>
            </a:extLst>
          </p:cNvPr>
          <p:cNvSpPr>
            <a:spLocks noGrp="1"/>
          </p:cNvSpPr>
          <p:nvPr>
            <p:ph type="title"/>
          </p:nvPr>
        </p:nvSpPr>
        <p:spPr>
          <a:xfrm>
            <a:off x="838200" y="365125"/>
            <a:ext cx="10515600" cy="1006475"/>
          </a:xfrm>
        </p:spPr>
        <p:txBody>
          <a:bodyPr/>
          <a:lstStyle/>
          <a:p>
            <a:r>
              <a:rPr lang="id-ID" b="1" dirty="0"/>
              <a:t>2. Proyeksi Sinusoidal</a:t>
            </a:r>
            <a:endParaRPr lang="id-ID" dirty="0"/>
          </a:p>
        </p:txBody>
      </p:sp>
      <p:sp>
        <p:nvSpPr>
          <p:cNvPr id="3" name="Content Placeholder 2">
            <a:extLst>
              <a:ext uri="{FF2B5EF4-FFF2-40B4-BE49-F238E27FC236}">
                <a16:creationId xmlns="" xmlns:a16="http://schemas.microsoft.com/office/drawing/2014/main" id="{38636F77-DFE7-44BE-9078-FEBB43359A32}"/>
              </a:ext>
            </a:extLst>
          </p:cNvPr>
          <p:cNvSpPr>
            <a:spLocks noGrp="1"/>
          </p:cNvSpPr>
          <p:nvPr>
            <p:ph idx="1"/>
          </p:nvPr>
        </p:nvSpPr>
        <p:spPr>
          <a:xfrm>
            <a:off x="838200" y="1371600"/>
            <a:ext cx="5922818" cy="4805363"/>
          </a:xfrm>
        </p:spPr>
        <p:txBody>
          <a:bodyPr>
            <a:normAutofit fontScale="85000" lnSpcReduction="10000"/>
          </a:bodyPr>
          <a:lstStyle/>
          <a:p>
            <a:r>
              <a:rPr lang="id-ID" dirty="0"/>
              <a:t>Setelah itu pada Proyeksi sinusoidal yang menggambarkan sebuah sudut serta juga jarak yang sangat akurat terhadap siati wilayah yang terdapat meridian tengah.</a:t>
            </a:r>
          </a:p>
          <a:p>
            <a:r>
              <a:rPr lang="id-ID" dirty="0"/>
              <a:t>Maka dengan Proyeksi ini maka akan sangat cocok untuk dipergunakan di dalam menggambarkan suatu daerah yang terdapat di wilayah Australia, Amerika Selatan,dan juga Afrika. Selain dari itu dengan menggunakan proyeksi ini bisa atau dapat menggambarkan daerah yang sangat kecil yang terdapat di tiap-tiap belahan bumi mana saja, bahkan untuk daerah yang luas sekalipun yang mana letaknya itu jauh dari wilayah khatulistiwa</a:t>
            </a:r>
          </a:p>
          <a:p>
            <a:endParaRPr lang="id-ID" dirty="0"/>
          </a:p>
        </p:txBody>
      </p:sp>
      <p:pic>
        <p:nvPicPr>
          <p:cNvPr id="10242" name="Picture 2" descr="Proyeksi-Sinusoidal">
            <a:extLst>
              <a:ext uri="{FF2B5EF4-FFF2-40B4-BE49-F238E27FC236}">
                <a16:creationId xmlns="" xmlns:a16="http://schemas.microsoft.com/office/drawing/2014/main" id="{05D2CD8B-F25F-42E0-816D-A2C8746F74D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1854" y="637309"/>
            <a:ext cx="5056909" cy="54171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19119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D693E1F-1765-4A43-AE58-F3E727772A66}"/>
              </a:ext>
            </a:extLst>
          </p:cNvPr>
          <p:cNvSpPr>
            <a:spLocks noGrp="1"/>
          </p:cNvSpPr>
          <p:nvPr>
            <p:ph type="title"/>
          </p:nvPr>
        </p:nvSpPr>
        <p:spPr>
          <a:xfrm>
            <a:off x="838200" y="365126"/>
            <a:ext cx="4287982" cy="784801"/>
          </a:xfrm>
        </p:spPr>
        <p:txBody>
          <a:bodyPr>
            <a:normAutofit/>
          </a:bodyPr>
          <a:lstStyle/>
          <a:p>
            <a:r>
              <a:rPr lang="id-ID" b="1" dirty="0"/>
              <a:t>3. Proyeksi Bonne</a:t>
            </a:r>
            <a:endParaRPr lang="id-ID" dirty="0"/>
          </a:p>
        </p:txBody>
      </p:sp>
      <p:sp>
        <p:nvSpPr>
          <p:cNvPr id="3" name="Content Placeholder 2">
            <a:extLst>
              <a:ext uri="{FF2B5EF4-FFF2-40B4-BE49-F238E27FC236}">
                <a16:creationId xmlns="" xmlns:a16="http://schemas.microsoft.com/office/drawing/2014/main" id="{9C28A553-E0AE-4879-8C05-024A39A8DEFD}"/>
              </a:ext>
            </a:extLst>
          </p:cNvPr>
          <p:cNvSpPr>
            <a:spLocks noGrp="1"/>
          </p:cNvSpPr>
          <p:nvPr>
            <p:ph idx="1"/>
          </p:nvPr>
        </p:nvSpPr>
        <p:spPr>
          <a:xfrm>
            <a:off x="838200" y="1302327"/>
            <a:ext cx="5853545" cy="4874636"/>
          </a:xfrm>
        </p:spPr>
        <p:txBody>
          <a:bodyPr>
            <a:normAutofit fontScale="92500" lnSpcReduction="10000"/>
          </a:bodyPr>
          <a:lstStyle/>
          <a:p>
            <a:r>
              <a:rPr lang="id-ID" dirty="0"/>
              <a:t>Setelah itu pada Proyeksi bonne yang mana proyeksi ini menggambarkan suatu sudut itu dengan jarak tepat serta akuran dari meridian tengah serta juga peta standar.</a:t>
            </a:r>
          </a:p>
          <a:p>
            <a:r>
              <a:rPr lang="id-ID" dirty="0"/>
              <a:t>Setelah itu Distorsi peta akan mengalami suatu peningkatan apabila menjauhi meridian tengah.</a:t>
            </a:r>
          </a:p>
          <a:p>
            <a:r>
              <a:rPr lang="id-ID" dirty="0"/>
              <a:t>Maka karna sebab itu, pada proyeksi bonne ini dinilai sangat cocok untuk dapat dipergunakan di dalam menggambarkan suatu wilayah Asia yang letaknya berada di sekitar khatulistiwa</a:t>
            </a:r>
          </a:p>
          <a:p>
            <a:endParaRPr lang="id-ID" dirty="0"/>
          </a:p>
        </p:txBody>
      </p:sp>
      <p:pic>
        <p:nvPicPr>
          <p:cNvPr id="4" name="Picture 3">
            <a:extLst>
              <a:ext uri="{FF2B5EF4-FFF2-40B4-BE49-F238E27FC236}">
                <a16:creationId xmlns="" xmlns:a16="http://schemas.microsoft.com/office/drawing/2014/main" id="{285C792C-4889-4248-8E4B-5174362EF77D}"/>
              </a:ext>
            </a:extLst>
          </p:cNvPr>
          <p:cNvPicPr>
            <a:picLocks noChangeAspect="1"/>
          </p:cNvPicPr>
          <p:nvPr/>
        </p:nvPicPr>
        <p:blipFill>
          <a:blip r:embed="rId2"/>
          <a:stretch>
            <a:fillRect/>
          </a:stretch>
        </p:blipFill>
        <p:spPr>
          <a:xfrm>
            <a:off x="6903027" y="1647825"/>
            <a:ext cx="4648200" cy="3562350"/>
          </a:xfrm>
          <a:prstGeom prst="rect">
            <a:avLst/>
          </a:prstGeom>
        </p:spPr>
      </p:pic>
    </p:spTree>
    <p:extLst>
      <p:ext uri="{BB962C8B-B14F-4D97-AF65-F5344CB8AC3E}">
        <p14:creationId xmlns:p14="http://schemas.microsoft.com/office/powerpoint/2010/main" val="27502741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5791745-7766-4865-983A-390DF4D35E4D}"/>
              </a:ext>
            </a:extLst>
          </p:cNvPr>
          <p:cNvSpPr>
            <a:spLocks noGrp="1"/>
          </p:cNvSpPr>
          <p:nvPr>
            <p:ph type="title"/>
          </p:nvPr>
        </p:nvSpPr>
        <p:spPr>
          <a:xfrm>
            <a:off x="838200" y="365125"/>
            <a:ext cx="5008418" cy="757093"/>
          </a:xfrm>
        </p:spPr>
        <p:txBody>
          <a:bodyPr>
            <a:normAutofit/>
          </a:bodyPr>
          <a:lstStyle/>
          <a:p>
            <a:r>
              <a:rPr lang="id-ID" b="1" dirty="0"/>
              <a:t>4. Proyeksi Mollweide</a:t>
            </a:r>
            <a:endParaRPr lang="id-ID" dirty="0"/>
          </a:p>
        </p:txBody>
      </p:sp>
      <p:sp>
        <p:nvSpPr>
          <p:cNvPr id="3" name="Content Placeholder 2">
            <a:extLst>
              <a:ext uri="{FF2B5EF4-FFF2-40B4-BE49-F238E27FC236}">
                <a16:creationId xmlns="" xmlns:a16="http://schemas.microsoft.com/office/drawing/2014/main" id="{A1CE9EFD-B569-4241-86FD-D0ADA1E0CEC7}"/>
              </a:ext>
            </a:extLst>
          </p:cNvPr>
          <p:cNvSpPr>
            <a:spLocks noGrp="1"/>
          </p:cNvSpPr>
          <p:nvPr>
            <p:ph idx="1"/>
          </p:nvPr>
        </p:nvSpPr>
        <p:spPr>
          <a:xfrm>
            <a:off x="838200" y="1260764"/>
            <a:ext cx="5008418" cy="4916199"/>
          </a:xfrm>
        </p:spPr>
        <p:txBody>
          <a:bodyPr>
            <a:normAutofit fontScale="92500" lnSpcReduction="20000"/>
          </a:bodyPr>
          <a:lstStyle/>
          <a:p>
            <a:r>
              <a:rPr lang="id-ID" dirty="0"/>
              <a:t>Setelah itu pada Proyeksi Mollweide yang mana mempunyai ukuran yang sama luas hingga sampai menuju ke wilayah pinggir proyeksi tiap bagian.</a:t>
            </a:r>
          </a:p>
          <a:p>
            <a:r>
              <a:rPr lang="id-ID" dirty="0"/>
              <a:t>Setelah itu apabila semakin mendekati kutub, maka akan membuat ukuran dari wilayah itu akan terlihat berubah menjadi sangat kecil. Maka pada umunya Proyeksi mollweide itu kerap digunakan di dalam menggambarkan suatu peta statistika, lalu peta arus laut, serta juga peta pertanian</a:t>
            </a:r>
          </a:p>
          <a:p>
            <a:endParaRPr lang="id-ID" dirty="0"/>
          </a:p>
        </p:txBody>
      </p:sp>
      <p:pic>
        <p:nvPicPr>
          <p:cNvPr id="12290" name="Picture 2" descr="Proyeksi-Mollweide">
            <a:extLst>
              <a:ext uri="{FF2B5EF4-FFF2-40B4-BE49-F238E27FC236}">
                <a16:creationId xmlns="" xmlns:a16="http://schemas.microsoft.com/office/drawing/2014/main" id="{0434AEE2-B8B1-408A-AFDD-26567C3B9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0908" y="983673"/>
            <a:ext cx="5008418" cy="4916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8848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68EB17D-9A1D-4AAF-BA91-10FCC3F9CC76}"/>
              </a:ext>
            </a:extLst>
          </p:cNvPr>
          <p:cNvSpPr>
            <a:spLocks noGrp="1"/>
          </p:cNvSpPr>
          <p:nvPr>
            <p:ph type="title"/>
          </p:nvPr>
        </p:nvSpPr>
        <p:spPr>
          <a:xfrm>
            <a:off x="838200" y="365126"/>
            <a:ext cx="7058891" cy="784802"/>
          </a:xfrm>
        </p:spPr>
        <p:txBody>
          <a:bodyPr>
            <a:normAutofit fontScale="90000"/>
          </a:bodyPr>
          <a:lstStyle/>
          <a:p>
            <a:r>
              <a:rPr lang="id-ID" b="1" dirty="0"/>
              <a:t>5. Proyeksi Homolografik (Goods)</a:t>
            </a:r>
            <a:endParaRPr lang="id-ID" dirty="0"/>
          </a:p>
        </p:txBody>
      </p:sp>
      <p:sp>
        <p:nvSpPr>
          <p:cNvPr id="3" name="Content Placeholder 2">
            <a:extLst>
              <a:ext uri="{FF2B5EF4-FFF2-40B4-BE49-F238E27FC236}">
                <a16:creationId xmlns="" xmlns:a16="http://schemas.microsoft.com/office/drawing/2014/main" id="{B6265D3D-A7A0-4A10-AAB9-2991A7408950}"/>
              </a:ext>
            </a:extLst>
          </p:cNvPr>
          <p:cNvSpPr>
            <a:spLocks noGrp="1"/>
          </p:cNvSpPr>
          <p:nvPr>
            <p:ph idx="1"/>
          </p:nvPr>
        </p:nvSpPr>
        <p:spPr>
          <a:xfrm>
            <a:off x="838200" y="1274618"/>
            <a:ext cx="5839691" cy="4902345"/>
          </a:xfrm>
        </p:spPr>
        <p:txBody>
          <a:bodyPr/>
          <a:lstStyle/>
          <a:p>
            <a:r>
              <a:rPr lang="id-ID" dirty="0"/>
              <a:t>Setelah itu pada Proyeksi homolgrafik yakni merupakan hasil refisi perbaikan dari kesalahan yang sudah terjadi di dalam pembuatan proyeksi mollweide.</a:t>
            </a:r>
          </a:p>
          <a:p>
            <a:r>
              <a:rPr lang="id-ID" dirty="0"/>
              <a:t>Selain dari itu pada proyeksi ini memiliki sifat yang sama luas. Maka dari Jenis proyeksi ini sangat cocok untuk dapat menggambarkan suatu penyebaran fenomena geosfer yang terjadi di permukaan bumi</a:t>
            </a:r>
          </a:p>
          <a:p>
            <a:endParaRPr lang="id-ID" dirty="0"/>
          </a:p>
        </p:txBody>
      </p:sp>
      <p:pic>
        <p:nvPicPr>
          <p:cNvPr id="13314" name="Picture 2" descr="Proyeksi-Homolografik">
            <a:extLst>
              <a:ext uri="{FF2B5EF4-FFF2-40B4-BE49-F238E27FC236}">
                <a16:creationId xmlns="" xmlns:a16="http://schemas.microsoft.com/office/drawing/2014/main" id="{D13097DD-7C56-46F2-954A-13E0A4A1D7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8109" y="1647825"/>
            <a:ext cx="4530436" cy="3562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95899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F788885-FFBF-4A70-A89B-EF15D3AC4C4B}"/>
              </a:ext>
            </a:extLst>
          </p:cNvPr>
          <p:cNvSpPr>
            <a:spLocks noGrp="1"/>
          </p:cNvSpPr>
          <p:nvPr>
            <p:ph type="title"/>
          </p:nvPr>
        </p:nvSpPr>
        <p:spPr>
          <a:xfrm>
            <a:off x="838200" y="365126"/>
            <a:ext cx="5257800" cy="632401"/>
          </a:xfrm>
        </p:spPr>
        <p:txBody>
          <a:bodyPr>
            <a:normAutofit fontScale="90000"/>
          </a:bodyPr>
          <a:lstStyle/>
          <a:p>
            <a:r>
              <a:rPr lang="id-ID" b="1" dirty="0">
                <a:solidFill>
                  <a:srgbClr val="000000"/>
                </a:solidFill>
                <a:latin typeface="Georgia" panose="02040502050405020303" pitchFamily="18" charset="0"/>
              </a:rPr>
              <a:t>6. Proyeksi Gall</a:t>
            </a:r>
            <a:endParaRPr lang="id-ID" dirty="0"/>
          </a:p>
        </p:txBody>
      </p:sp>
      <p:sp>
        <p:nvSpPr>
          <p:cNvPr id="3" name="Content Placeholder 2">
            <a:extLst>
              <a:ext uri="{FF2B5EF4-FFF2-40B4-BE49-F238E27FC236}">
                <a16:creationId xmlns="" xmlns:a16="http://schemas.microsoft.com/office/drawing/2014/main" id="{64B35C74-7FF7-4EDE-B9A7-447F81804E24}"/>
              </a:ext>
            </a:extLst>
          </p:cNvPr>
          <p:cNvSpPr>
            <a:spLocks noGrp="1"/>
          </p:cNvSpPr>
          <p:nvPr>
            <p:ph idx="1"/>
          </p:nvPr>
        </p:nvSpPr>
        <p:spPr>
          <a:xfrm>
            <a:off x="838200" y="2161309"/>
            <a:ext cx="4121727" cy="4015654"/>
          </a:xfrm>
        </p:spPr>
        <p:txBody>
          <a:bodyPr/>
          <a:lstStyle/>
          <a:p>
            <a:r>
              <a:rPr lang="id-ID" dirty="0"/>
              <a:t>Untuk Ciri khas yang dipunyai oleh proyeksi gall ini ialah yang mana mempunyai bentuk yang berbeda dari wilayah lintang yang mendekati kutub</a:t>
            </a:r>
          </a:p>
        </p:txBody>
      </p:sp>
      <p:pic>
        <p:nvPicPr>
          <p:cNvPr id="14338" name="Picture 2" descr="Proyeksi-Gall">
            <a:extLst>
              <a:ext uri="{FF2B5EF4-FFF2-40B4-BE49-F238E27FC236}">
                <a16:creationId xmlns="" xmlns:a16="http://schemas.microsoft.com/office/drawing/2014/main" id="{36FA540C-1BDE-4190-8982-8ED547C8A4E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5564" y="1787235"/>
            <a:ext cx="6400799" cy="37407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93587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9B2D1141-4827-4E8F-A18B-0CB0EFAE08A5}"/>
              </a:ext>
            </a:extLst>
          </p:cNvPr>
          <p:cNvSpPr>
            <a:spLocks noGrp="1"/>
          </p:cNvSpPr>
          <p:nvPr>
            <p:ph type="title"/>
          </p:nvPr>
        </p:nvSpPr>
        <p:spPr/>
        <p:txBody>
          <a:bodyPr/>
          <a:lstStyle/>
          <a:p>
            <a:r>
              <a:rPr lang="id-ID" dirty="0"/>
              <a:t>Contoh Soal </a:t>
            </a:r>
          </a:p>
        </p:txBody>
      </p:sp>
      <p:sp>
        <p:nvSpPr>
          <p:cNvPr id="3" name="Content Placeholder 2">
            <a:extLst>
              <a:ext uri="{FF2B5EF4-FFF2-40B4-BE49-F238E27FC236}">
                <a16:creationId xmlns="" xmlns:a16="http://schemas.microsoft.com/office/drawing/2014/main" id="{BC928068-7813-4C1C-9598-42286FDD667E}"/>
              </a:ext>
            </a:extLst>
          </p:cNvPr>
          <p:cNvSpPr>
            <a:spLocks noGrp="1"/>
          </p:cNvSpPr>
          <p:nvPr>
            <p:ph idx="1"/>
          </p:nvPr>
        </p:nvSpPr>
        <p:spPr>
          <a:xfrm>
            <a:off x="4045526" y="817418"/>
            <a:ext cx="6428510" cy="775855"/>
          </a:xfrm>
        </p:spPr>
        <p:txBody>
          <a:bodyPr>
            <a:normAutofit/>
          </a:bodyPr>
          <a:lstStyle/>
          <a:p>
            <a:r>
              <a:rPr lang="id-ID" dirty="0"/>
              <a:t>Mencari Skala Peta Kontur</a:t>
            </a:r>
          </a:p>
        </p:txBody>
      </p:sp>
      <p:pic>
        <p:nvPicPr>
          <p:cNvPr id="4" name="Picture 3">
            <a:extLst>
              <a:ext uri="{FF2B5EF4-FFF2-40B4-BE49-F238E27FC236}">
                <a16:creationId xmlns="" xmlns:a16="http://schemas.microsoft.com/office/drawing/2014/main" id="{C3D96284-54EF-429A-A5C7-DF1248038082}"/>
              </a:ext>
            </a:extLst>
          </p:cNvPr>
          <p:cNvPicPr>
            <a:picLocks noChangeAspect="1"/>
          </p:cNvPicPr>
          <p:nvPr/>
        </p:nvPicPr>
        <p:blipFill>
          <a:blip r:embed="rId2"/>
          <a:stretch>
            <a:fillRect/>
          </a:stretch>
        </p:blipFill>
        <p:spPr>
          <a:xfrm>
            <a:off x="1031298" y="1468582"/>
            <a:ext cx="5417128" cy="4849091"/>
          </a:xfrm>
          <a:prstGeom prst="rect">
            <a:avLst/>
          </a:prstGeom>
        </p:spPr>
      </p:pic>
      <p:sp>
        <p:nvSpPr>
          <p:cNvPr id="5" name="Rectangle 4">
            <a:extLst>
              <a:ext uri="{FF2B5EF4-FFF2-40B4-BE49-F238E27FC236}">
                <a16:creationId xmlns="" xmlns:a16="http://schemas.microsoft.com/office/drawing/2014/main" id="{A449A9CA-DDDA-4F4A-AD55-45573DD5E315}"/>
              </a:ext>
            </a:extLst>
          </p:cNvPr>
          <p:cNvSpPr/>
          <p:nvPr/>
        </p:nvSpPr>
        <p:spPr>
          <a:xfrm>
            <a:off x="6594763" y="1593273"/>
            <a:ext cx="4364181" cy="369332"/>
          </a:xfrm>
          <a:prstGeom prst="rect">
            <a:avLst/>
          </a:prstGeom>
        </p:spPr>
        <p:txBody>
          <a:bodyPr wrap="square">
            <a:spAutoFit/>
          </a:bodyPr>
          <a:lstStyle/>
          <a:p>
            <a:r>
              <a:rPr lang="id-ID" b="1" dirty="0"/>
              <a:t>Jawab  :</a:t>
            </a:r>
          </a:p>
        </p:txBody>
      </p:sp>
      <p:sp>
        <p:nvSpPr>
          <p:cNvPr id="6" name="Rectangle 5">
            <a:extLst>
              <a:ext uri="{FF2B5EF4-FFF2-40B4-BE49-F238E27FC236}">
                <a16:creationId xmlns="" xmlns:a16="http://schemas.microsoft.com/office/drawing/2014/main" id="{A72FA537-523A-4F21-8D06-C4DE52116F4A}"/>
              </a:ext>
            </a:extLst>
          </p:cNvPr>
          <p:cNvSpPr/>
          <p:nvPr/>
        </p:nvSpPr>
        <p:spPr>
          <a:xfrm>
            <a:off x="6594763" y="2142981"/>
            <a:ext cx="5140037" cy="3970318"/>
          </a:xfrm>
          <a:prstGeom prst="rect">
            <a:avLst/>
          </a:prstGeom>
        </p:spPr>
        <p:txBody>
          <a:bodyPr wrap="square">
            <a:spAutoFit/>
          </a:bodyPr>
          <a:lstStyle/>
          <a:p>
            <a:r>
              <a:rPr lang="id-ID" dirty="0"/>
              <a:t>Berdasarkan informasi pada soal dapat diperoleh keterangan seperti berikut.</a:t>
            </a:r>
          </a:p>
          <a:p>
            <a:r>
              <a:rPr lang="id-ID" dirty="0"/>
              <a:t>Selisih antar angka garis kontur:</a:t>
            </a:r>
          </a:p>
          <a:p>
            <a:r>
              <a:rPr lang="id-ID" dirty="0"/>
              <a:t> Contour Interval (CI) = 50 m</a:t>
            </a:r>
          </a:p>
          <a:p>
            <a:r>
              <a:rPr lang="id-ID" dirty="0"/>
              <a:t>Mencari penyebut skala:</a:t>
            </a:r>
          </a:p>
          <a:p>
            <a:r>
              <a:rPr lang="id-ID" dirty="0"/>
              <a:t>Ps =  CI × 2.000</a:t>
            </a:r>
          </a:p>
          <a:p>
            <a:r>
              <a:rPr lang="id-ID" dirty="0"/>
              <a:t>Ps = 50 × 2.000</a:t>
            </a:r>
          </a:p>
          <a:p>
            <a:r>
              <a:rPr lang="id-ID" dirty="0"/>
              <a:t>Ps = 100.000</a:t>
            </a:r>
          </a:p>
          <a:p>
            <a:r>
              <a:rPr lang="id-ID" dirty="0"/>
              <a:t>Menentukan skala:</a:t>
            </a:r>
          </a:p>
          <a:p>
            <a:r>
              <a:rPr lang="id-ID" dirty="0"/>
              <a:t>Skala = 1 : Ps</a:t>
            </a:r>
          </a:p>
          <a:p>
            <a:r>
              <a:rPr lang="id-ID" dirty="0"/>
              <a:t>Skala = 1 : 100.000</a:t>
            </a:r>
          </a:p>
          <a:p>
            <a:r>
              <a:rPr lang="id-ID" dirty="0"/>
              <a:t>Jadi, skala dari peta kontur tersebut adalah = 1 : 100.000</a:t>
            </a:r>
          </a:p>
          <a:p>
            <a:r>
              <a:rPr lang="id-ID" dirty="0"/>
              <a:t>Jawaban: E</a:t>
            </a:r>
          </a:p>
        </p:txBody>
      </p:sp>
    </p:spTree>
    <p:extLst>
      <p:ext uri="{BB962C8B-B14F-4D97-AF65-F5344CB8AC3E}">
        <p14:creationId xmlns:p14="http://schemas.microsoft.com/office/powerpoint/2010/main" val="38565856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1267</TotalTime>
  <Words>3777</Words>
  <Application>Microsoft Office PowerPoint</Application>
  <PresentationFormat>Custom</PresentationFormat>
  <Paragraphs>249</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PowerPoint Presentation</vt:lpstr>
      <vt:lpstr> GARIS KONTUR </vt:lpstr>
      <vt:lpstr>Membuat Kontur</vt:lpstr>
      <vt:lpstr>PowerPoint Presentation</vt:lpstr>
      <vt:lpstr> Garis Kontur </vt:lpstr>
      <vt:lpstr> Ciri-ciri garis kontur: </vt:lpstr>
      <vt:lpstr>PowerPoint Presentation</vt:lpstr>
      <vt:lpstr>Interval Kontur</vt:lpstr>
      <vt:lpstr>MENGHITUNG GARIS KONTUR </vt:lpstr>
      <vt:lpstr>Rumus Ketinggian dan Skala pada Peta Topografi</vt:lpstr>
      <vt:lpstr>Rumus Mencari Skala Peta dari Garis Kontur</vt:lpstr>
      <vt:lpstr>Mencari Tinggi Kontur pada Titik Tertentu</vt:lpstr>
      <vt:lpstr>Peta </vt:lpstr>
      <vt:lpstr> Bukit dan Kontur </vt:lpstr>
      <vt:lpstr>PENGUNAAN KONTUR PADA PETA TOPOGRAFI</vt:lpstr>
      <vt:lpstr>Peta Topografi </vt:lpstr>
      <vt:lpstr> Peta Topografi </vt:lpstr>
      <vt:lpstr>PowerPoint Presentation</vt:lpstr>
      <vt:lpstr>SEJARAH PETA TOPOGRAFI (1)</vt:lpstr>
      <vt:lpstr>SEJARAH PETA TOPOGRAFI (2)</vt:lpstr>
      <vt:lpstr>SKALA</vt:lpstr>
      <vt:lpstr>MACAM SKALA PETA</vt:lpstr>
      <vt:lpstr>Rumus Mencari Skala Peta dari Garis Kontur</vt:lpstr>
      <vt:lpstr>Peta </vt:lpstr>
      <vt:lpstr>KOMPONEN PETA (1)</vt:lpstr>
      <vt:lpstr> Komponen Peta (2)  </vt:lpstr>
      <vt:lpstr>Komponen Peta (3)</vt:lpstr>
      <vt:lpstr>Komponen Peta (4)</vt:lpstr>
      <vt:lpstr> Syarat – Syarat Peta </vt:lpstr>
      <vt:lpstr> Fungsi Peta </vt:lpstr>
      <vt:lpstr>PowerPoint Presentation</vt:lpstr>
      <vt:lpstr>Jenis peta berdasarkan skalanya</vt:lpstr>
      <vt:lpstr> Jenis peta berdasarkan isinya: </vt:lpstr>
      <vt:lpstr>2. Peta Tematik</vt:lpstr>
      <vt:lpstr>PowerPoint Presentation</vt:lpstr>
      <vt:lpstr>Contoh peta topografi</vt:lpstr>
      <vt:lpstr>Contoh peta kontur</vt:lpstr>
      <vt:lpstr>Perbedaan Peta Topografi, Peta Chorografi dan Peta Tematik By</vt:lpstr>
      <vt:lpstr>Peta Chorografi</vt:lpstr>
      <vt:lpstr> Pengertian Proyeksi Peta </vt:lpstr>
      <vt:lpstr> Pemilihan Proyeksi Peta Di dalam melakukan pemilihan proyeksi peta sebaiknya itu memperhatikan hal-hal berikut ini </vt:lpstr>
      <vt:lpstr>PowerPoint Presentation</vt:lpstr>
      <vt:lpstr> Syarat Proyeksi Peta </vt:lpstr>
      <vt:lpstr>1. Proyeksi Mercator</vt:lpstr>
      <vt:lpstr>Ciri Proyeksi Mercator</vt:lpstr>
      <vt:lpstr>2. Proyeksi Sinusoidal</vt:lpstr>
      <vt:lpstr>3. Proyeksi Bonne</vt:lpstr>
      <vt:lpstr>4. Proyeksi Mollweide</vt:lpstr>
      <vt:lpstr>5. Proyeksi Homolografik (Goods)</vt:lpstr>
      <vt:lpstr>6. Proyeksi Gall</vt:lpstr>
      <vt:lpstr>Contoh Soal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KONTUR</dc:title>
  <dc:creator>toshiba</dc:creator>
  <cp:lastModifiedBy>Asus</cp:lastModifiedBy>
  <cp:revision>41</cp:revision>
  <dcterms:created xsi:type="dcterms:W3CDTF">2020-10-10T19:07:34Z</dcterms:created>
  <dcterms:modified xsi:type="dcterms:W3CDTF">2026-10-19T14:40:37Z</dcterms:modified>
</cp:coreProperties>
</file>